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29"/>
  </p:notesMasterIdLst>
  <p:sldIdLst>
    <p:sldId id="256"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60" r:id="rId18"/>
    <p:sldId id="261" r:id="rId19"/>
    <p:sldId id="262" r:id="rId20"/>
    <p:sldId id="263" r:id="rId21"/>
    <p:sldId id="266" r:id="rId22"/>
    <p:sldId id="267" r:id="rId23"/>
    <p:sldId id="268" r:id="rId24"/>
    <p:sldId id="269" r:id="rId25"/>
    <p:sldId id="270" r:id="rId26"/>
    <p:sldId id="271" r:id="rId27"/>
    <p:sldId id="272" r:id="rId28"/>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DEEB"/>
    <a:srgbClr val="C84D87"/>
    <a:srgbClr val="7C223A"/>
    <a:srgbClr val="D0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97"/>
    <p:restoredTop sz="95755"/>
  </p:normalViewPr>
  <p:slideViewPr>
    <p:cSldViewPr snapToGrid="0" snapToObjects="1">
      <p:cViewPr varScale="1">
        <p:scale>
          <a:sx n="110" d="100"/>
          <a:sy n="110" d="100"/>
        </p:scale>
        <p:origin x="2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E48FF2-5113-804F-9324-73BEDE375742}" type="datetimeFigureOut">
              <a:rPr lang="en-VN" smtClean="0"/>
              <a:t>7/31/21</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3358B-A962-5943-A6CC-6476001DA06B}" type="slidenum">
              <a:rPr lang="en-VN" smtClean="0"/>
              <a:t>‹#›</a:t>
            </a:fld>
            <a:endParaRPr lang="en-VN"/>
          </a:p>
        </p:txBody>
      </p:sp>
    </p:spTree>
    <p:extLst>
      <p:ext uri="{BB962C8B-B14F-4D97-AF65-F5344CB8AC3E}">
        <p14:creationId xmlns:p14="http://schemas.microsoft.com/office/powerpoint/2010/main" val="325381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2</a:t>
            </a:fld>
            <a:endParaRPr lang="zh-CN" altLang="en-US"/>
          </a:p>
        </p:txBody>
      </p:sp>
    </p:spTree>
    <p:extLst>
      <p:ext uri="{BB962C8B-B14F-4D97-AF65-F5344CB8AC3E}">
        <p14:creationId xmlns:p14="http://schemas.microsoft.com/office/powerpoint/2010/main" val="397399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11</a:t>
            </a:fld>
            <a:endParaRPr lang="zh-CN" altLang="en-US"/>
          </a:p>
        </p:txBody>
      </p:sp>
    </p:spTree>
    <p:extLst>
      <p:ext uri="{BB962C8B-B14F-4D97-AF65-F5344CB8AC3E}">
        <p14:creationId xmlns:p14="http://schemas.microsoft.com/office/powerpoint/2010/main" val="4196013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12</a:t>
            </a:fld>
            <a:endParaRPr lang="zh-CN" altLang="en-US"/>
          </a:p>
        </p:txBody>
      </p:sp>
    </p:spTree>
    <p:extLst>
      <p:ext uri="{BB962C8B-B14F-4D97-AF65-F5344CB8AC3E}">
        <p14:creationId xmlns:p14="http://schemas.microsoft.com/office/powerpoint/2010/main" val="1895045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13</a:t>
            </a:fld>
            <a:endParaRPr lang="zh-CN" altLang="en-US"/>
          </a:p>
        </p:txBody>
      </p:sp>
    </p:spTree>
    <p:extLst>
      <p:ext uri="{BB962C8B-B14F-4D97-AF65-F5344CB8AC3E}">
        <p14:creationId xmlns:p14="http://schemas.microsoft.com/office/powerpoint/2010/main" val="665642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14</a:t>
            </a:fld>
            <a:endParaRPr lang="zh-CN" altLang="en-US"/>
          </a:p>
        </p:txBody>
      </p:sp>
    </p:spTree>
    <p:extLst>
      <p:ext uri="{BB962C8B-B14F-4D97-AF65-F5344CB8AC3E}">
        <p14:creationId xmlns:p14="http://schemas.microsoft.com/office/powerpoint/2010/main" val="63478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15</a:t>
            </a:fld>
            <a:endParaRPr lang="zh-CN" altLang="en-US"/>
          </a:p>
        </p:txBody>
      </p:sp>
    </p:spTree>
    <p:extLst>
      <p:ext uri="{BB962C8B-B14F-4D97-AF65-F5344CB8AC3E}">
        <p14:creationId xmlns:p14="http://schemas.microsoft.com/office/powerpoint/2010/main" val="351334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16</a:t>
            </a:fld>
            <a:endParaRPr lang="zh-CN" altLang="en-US"/>
          </a:p>
        </p:txBody>
      </p:sp>
    </p:spTree>
    <p:extLst>
      <p:ext uri="{BB962C8B-B14F-4D97-AF65-F5344CB8AC3E}">
        <p14:creationId xmlns:p14="http://schemas.microsoft.com/office/powerpoint/2010/main" val="238246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3</a:t>
            </a:fld>
            <a:endParaRPr lang="zh-CN" altLang="en-US"/>
          </a:p>
        </p:txBody>
      </p:sp>
    </p:spTree>
    <p:extLst>
      <p:ext uri="{BB962C8B-B14F-4D97-AF65-F5344CB8AC3E}">
        <p14:creationId xmlns:p14="http://schemas.microsoft.com/office/powerpoint/2010/main" val="116197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4</a:t>
            </a:fld>
            <a:endParaRPr lang="zh-CN" altLang="en-US"/>
          </a:p>
        </p:txBody>
      </p:sp>
    </p:spTree>
    <p:extLst>
      <p:ext uri="{BB962C8B-B14F-4D97-AF65-F5344CB8AC3E}">
        <p14:creationId xmlns:p14="http://schemas.microsoft.com/office/powerpoint/2010/main" val="157709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5</a:t>
            </a:fld>
            <a:endParaRPr lang="zh-CN" altLang="en-US"/>
          </a:p>
        </p:txBody>
      </p:sp>
    </p:spTree>
    <p:extLst>
      <p:ext uri="{BB962C8B-B14F-4D97-AF65-F5344CB8AC3E}">
        <p14:creationId xmlns:p14="http://schemas.microsoft.com/office/powerpoint/2010/main" val="3672917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6</a:t>
            </a:fld>
            <a:endParaRPr lang="zh-CN" altLang="en-US"/>
          </a:p>
        </p:txBody>
      </p:sp>
    </p:spTree>
    <p:extLst>
      <p:ext uri="{BB962C8B-B14F-4D97-AF65-F5344CB8AC3E}">
        <p14:creationId xmlns:p14="http://schemas.microsoft.com/office/powerpoint/2010/main" val="131718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7</a:t>
            </a:fld>
            <a:endParaRPr lang="zh-CN" altLang="en-US"/>
          </a:p>
        </p:txBody>
      </p:sp>
    </p:spTree>
    <p:extLst>
      <p:ext uri="{BB962C8B-B14F-4D97-AF65-F5344CB8AC3E}">
        <p14:creationId xmlns:p14="http://schemas.microsoft.com/office/powerpoint/2010/main" val="193288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8</a:t>
            </a:fld>
            <a:endParaRPr lang="zh-CN" altLang="en-US"/>
          </a:p>
        </p:txBody>
      </p:sp>
    </p:spTree>
    <p:extLst>
      <p:ext uri="{BB962C8B-B14F-4D97-AF65-F5344CB8AC3E}">
        <p14:creationId xmlns:p14="http://schemas.microsoft.com/office/powerpoint/2010/main" val="378231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9</a:t>
            </a:fld>
            <a:endParaRPr lang="zh-CN" altLang="en-US"/>
          </a:p>
        </p:txBody>
      </p:sp>
    </p:spTree>
    <p:extLst>
      <p:ext uri="{BB962C8B-B14F-4D97-AF65-F5344CB8AC3E}">
        <p14:creationId xmlns:p14="http://schemas.microsoft.com/office/powerpoint/2010/main" val="2187001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10</a:t>
            </a:fld>
            <a:endParaRPr lang="zh-CN" altLang="en-US"/>
          </a:p>
        </p:txBody>
      </p:sp>
    </p:spTree>
    <p:extLst>
      <p:ext uri="{BB962C8B-B14F-4D97-AF65-F5344CB8AC3E}">
        <p14:creationId xmlns:p14="http://schemas.microsoft.com/office/powerpoint/2010/main" val="1165531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7/31/21</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12599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7/31/21</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62136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7/31/21</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09940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11" name="任意多边形: 形状 10"/>
          <p:cNvSpPr>
            <a:spLocks noGrp="1"/>
          </p:cNvSpPr>
          <p:nvPr>
            <p:ph type="pic" sz="quarter" idx="10"/>
          </p:nvPr>
        </p:nvSpPr>
        <p:spPr>
          <a:xfrm>
            <a:off x="3011474" y="2745250"/>
            <a:ext cx="1499158" cy="1498680"/>
          </a:xfrm>
          <a:custGeom>
            <a:avLst/>
            <a:gdLst>
              <a:gd name="connsiteX0" fmla="*/ 749579 w 1499158"/>
              <a:gd name="connsiteY0" fmla="*/ 0 h 1498680"/>
              <a:gd name="connsiteX1" fmla="*/ 1499158 w 1499158"/>
              <a:gd name="connsiteY1" fmla="*/ 749340 h 1498680"/>
              <a:gd name="connsiteX2" fmla="*/ 749579 w 1499158"/>
              <a:gd name="connsiteY2" fmla="*/ 1498680 h 1498680"/>
              <a:gd name="connsiteX3" fmla="*/ 0 w 1499158"/>
              <a:gd name="connsiteY3" fmla="*/ 749340 h 1498680"/>
              <a:gd name="connsiteX4" fmla="*/ 749579 w 1499158"/>
              <a:gd name="connsiteY4" fmla="*/ 0 h 149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158" h="1498680">
                <a:moveTo>
                  <a:pt x="749579" y="0"/>
                </a:moveTo>
                <a:cubicBezTo>
                  <a:pt x="1163560" y="0"/>
                  <a:pt x="1499158" y="335491"/>
                  <a:pt x="1499158" y="749340"/>
                </a:cubicBezTo>
                <a:cubicBezTo>
                  <a:pt x="1499158" y="1163189"/>
                  <a:pt x="1163560" y="1498680"/>
                  <a:pt x="749579" y="1498680"/>
                </a:cubicBezTo>
                <a:cubicBezTo>
                  <a:pt x="335598" y="1498680"/>
                  <a:pt x="0" y="1163189"/>
                  <a:pt x="0" y="749340"/>
                </a:cubicBezTo>
                <a:cubicBezTo>
                  <a:pt x="0" y="335491"/>
                  <a:pt x="335598" y="0"/>
                  <a:pt x="749579"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1"/>
          </p:nvPr>
        </p:nvSpPr>
        <p:spPr>
          <a:xfrm>
            <a:off x="8229041" y="2040065"/>
            <a:ext cx="1499158" cy="1498680"/>
          </a:xfrm>
          <a:custGeom>
            <a:avLst/>
            <a:gdLst>
              <a:gd name="connsiteX0" fmla="*/ 749579 w 1499158"/>
              <a:gd name="connsiteY0" fmla="*/ 0 h 1498680"/>
              <a:gd name="connsiteX1" fmla="*/ 1499158 w 1499158"/>
              <a:gd name="connsiteY1" fmla="*/ 749340 h 1498680"/>
              <a:gd name="connsiteX2" fmla="*/ 749579 w 1499158"/>
              <a:gd name="connsiteY2" fmla="*/ 1498680 h 1498680"/>
              <a:gd name="connsiteX3" fmla="*/ 0 w 1499158"/>
              <a:gd name="connsiteY3" fmla="*/ 749340 h 1498680"/>
              <a:gd name="connsiteX4" fmla="*/ 749579 w 1499158"/>
              <a:gd name="connsiteY4" fmla="*/ 0 h 149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158" h="1498680">
                <a:moveTo>
                  <a:pt x="749579" y="0"/>
                </a:moveTo>
                <a:cubicBezTo>
                  <a:pt x="1163560" y="0"/>
                  <a:pt x="1499158" y="335491"/>
                  <a:pt x="1499158" y="749340"/>
                </a:cubicBezTo>
                <a:cubicBezTo>
                  <a:pt x="1499158" y="1163189"/>
                  <a:pt x="1163560" y="1498680"/>
                  <a:pt x="749579" y="1498680"/>
                </a:cubicBezTo>
                <a:cubicBezTo>
                  <a:pt x="335598" y="1498680"/>
                  <a:pt x="0" y="1163189"/>
                  <a:pt x="0" y="749340"/>
                </a:cubicBezTo>
                <a:cubicBezTo>
                  <a:pt x="0" y="335491"/>
                  <a:pt x="335598" y="0"/>
                  <a:pt x="74957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51864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7/31/21</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33724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7/31/21</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85606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7/31/21</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84634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7/31/21</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85057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7/31/21</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66538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7/31/21</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9301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7/31/21</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90857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7/31/21</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956372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7/31/21</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80720503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5" r:id="rId5"/>
    <p:sldLayoutId id="2147483676" r:id="rId6"/>
    <p:sldLayoutId id="2147483677" r:id="rId7"/>
    <p:sldLayoutId id="2147483678" r:id="rId8"/>
    <p:sldLayoutId id="2147483679" r:id="rId9"/>
    <p:sldLayoutId id="2147483680" r:id="rId10"/>
    <p:sldLayoutId id="2147483681" r:id="rId11"/>
    <p:sldLayoutId id="2147483687" r:id="rId12"/>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og on the dense green forest">
            <a:extLst>
              <a:ext uri="{FF2B5EF4-FFF2-40B4-BE49-F238E27FC236}">
                <a16:creationId xmlns:a16="http://schemas.microsoft.com/office/drawing/2014/main" id="{12E360E4-915A-42A6-A104-10072961B22D}"/>
              </a:ext>
            </a:extLst>
          </p:cNvPr>
          <p:cNvPicPr>
            <a:picLocks noChangeAspect="1"/>
          </p:cNvPicPr>
          <p:nvPr/>
        </p:nvPicPr>
        <p:blipFill rotWithShape="1">
          <a:blip r:embed="rId2"/>
          <a:srcRect r="11999" b="-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C8494C5-ED44-4EAD-9213-4FBAA4BB7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82" cy="4213412"/>
          </a:xfrm>
          <a:prstGeom prst="rect">
            <a:avLst/>
          </a:prstGeom>
          <a:gradFill>
            <a:gsLst>
              <a:gs pos="100000">
                <a:srgbClr val="000000">
                  <a:alpha val="0"/>
                </a:srgbClr>
              </a:gs>
              <a:gs pos="0">
                <a:schemeClr val="tx1"/>
              </a:gs>
              <a:gs pos="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0F3464-6DF4-5841-B78D-263CF586638C}"/>
              </a:ext>
            </a:extLst>
          </p:cNvPr>
          <p:cNvSpPr>
            <a:spLocks noGrp="1"/>
          </p:cNvSpPr>
          <p:nvPr>
            <p:ph type="ctrTitle"/>
          </p:nvPr>
        </p:nvSpPr>
        <p:spPr>
          <a:xfrm>
            <a:off x="1809750" y="573741"/>
            <a:ext cx="8572500" cy="1733178"/>
          </a:xfrm>
        </p:spPr>
        <p:txBody>
          <a:bodyPr anchor="b">
            <a:normAutofit/>
          </a:bodyPr>
          <a:lstStyle/>
          <a:p>
            <a:r>
              <a:rPr lang="en-VN" sz="10000" dirty="0">
                <a:solidFill>
                  <a:srgbClr val="FFFFFF"/>
                </a:solidFill>
                <a:latin typeface="Times New Roman" panose="02020603050405020304" pitchFamily="18" charset="0"/>
                <a:cs typeface="Times New Roman" panose="02020603050405020304" pitchFamily="18" charset="0"/>
              </a:rPr>
              <a:t>ÔN TẬP</a:t>
            </a:r>
          </a:p>
        </p:txBody>
      </p:sp>
      <p:sp>
        <p:nvSpPr>
          <p:cNvPr id="3" name="Subtitle 2">
            <a:extLst>
              <a:ext uri="{FF2B5EF4-FFF2-40B4-BE49-F238E27FC236}">
                <a16:creationId xmlns:a16="http://schemas.microsoft.com/office/drawing/2014/main" id="{D5DE3848-B6A2-E043-B740-A88CCEADD607}"/>
              </a:ext>
            </a:extLst>
          </p:cNvPr>
          <p:cNvSpPr>
            <a:spLocks noGrp="1"/>
          </p:cNvSpPr>
          <p:nvPr>
            <p:ph type="subTitle" idx="1"/>
          </p:nvPr>
        </p:nvSpPr>
        <p:spPr>
          <a:xfrm>
            <a:off x="3030071" y="2366681"/>
            <a:ext cx="6131858" cy="764989"/>
          </a:xfrm>
        </p:spPr>
        <p:txBody>
          <a:bodyPr anchor="t">
            <a:normAutofit/>
          </a:bodyPr>
          <a:lstStyle/>
          <a:p>
            <a:r>
              <a:rPr lang="en-VN" sz="2500" dirty="0">
                <a:solidFill>
                  <a:srgbClr val="FFFFFF"/>
                </a:solidFill>
                <a:latin typeface="Times New Roman" panose="02020603050405020304" pitchFamily="18" charset="0"/>
                <a:cs typeface="Times New Roman" panose="02020603050405020304" pitchFamily="18" charset="0"/>
              </a:rPr>
              <a:t>GIÁO VIÊN: …</a:t>
            </a:r>
          </a:p>
        </p:txBody>
      </p:sp>
    </p:spTree>
    <p:extLst>
      <p:ext uri="{BB962C8B-B14F-4D97-AF65-F5344CB8AC3E}">
        <p14:creationId xmlns:p14="http://schemas.microsoft.com/office/powerpoint/2010/main" val="786378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60399" y="813652"/>
            <a:ext cx="10871199" cy="1330893"/>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1269997" y="940489"/>
            <a:ext cx="9652002" cy="1077218"/>
          </a:xfrm>
          <a:prstGeom prst="rect">
            <a:avLst/>
          </a:prstGeom>
          <a:noFill/>
        </p:spPr>
        <p:txBody>
          <a:bodyPr wrap="square" rtlCol="0">
            <a:spAutoFit/>
          </a:bodyPr>
          <a:lstStyle/>
          <a:p>
            <a:pPr algn="ctr"/>
            <a:r>
              <a:rPr lang="en-VN" sz="3200" b="1" dirty="0">
                <a:solidFill>
                  <a:schemeClr val="bg1"/>
                </a:solidFill>
                <a:latin typeface="Times New Roman" panose="02020603050405020304" pitchFamily="18" charset="0"/>
                <a:cs typeface="Times New Roman" panose="02020603050405020304" pitchFamily="18" charset="0"/>
              </a:rPr>
              <a:t>Trong truyện Thánh Gióng, sau khi gặp sứ giả, Gióng đã có những thay đổi như thế nào?</a:t>
            </a:r>
          </a:p>
        </p:txBody>
      </p:sp>
      <p:sp>
        <p:nvSpPr>
          <p:cNvPr id="27" name="TextBox 26">
            <a:extLst>
              <a:ext uri="{FF2B5EF4-FFF2-40B4-BE49-F238E27FC236}">
                <a16:creationId xmlns:a16="http://schemas.microsoft.com/office/drawing/2014/main" id="{43B2AA1C-BA39-9540-8B42-62C15E2DB776}"/>
              </a:ext>
            </a:extLst>
          </p:cNvPr>
          <p:cNvSpPr txBox="1"/>
          <p:nvPr/>
        </p:nvSpPr>
        <p:spPr>
          <a:xfrm>
            <a:off x="685797" y="2361159"/>
            <a:ext cx="10521463"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A. Yêu đời, thích ca hát</a:t>
            </a:r>
          </a:p>
        </p:txBody>
      </p:sp>
      <p:sp>
        <p:nvSpPr>
          <p:cNvPr id="28" name="TextBox 27">
            <a:extLst>
              <a:ext uri="{FF2B5EF4-FFF2-40B4-BE49-F238E27FC236}">
                <a16:creationId xmlns:a16="http://schemas.microsoft.com/office/drawing/2014/main" id="{29E26260-415B-374A-8413-B71532AC1627}"/>
              </a:ext>
            </a:extLst>
          </p:cNvPr>
          <p:cNvSpPr txBox="1"/>
          <p:nvPr/>
        </p:nvSpPr>
        <p:spPr>
          <a:xfrm>
            <a:off x="685797" y="3272667"/>
            <a:ext cx="9652002"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B. Gióng lớn nhanh như thổi</a:t>
            </a:r>
          </a:p>
        </p:txBody>
      </p:sp>
      <p:sp>
        <p:nvSpPr>
          <p:cNvPr id="29" name="TextBox 28">
            <a:extLst>
              <a:ext uri="{FF2B5EF4-FFF2-40B4-BE49-F238E27FC236}">
                <a16:creationId xmlns:a16="http://schemas.microsoft.com/office/drawing/2014/main" id="{5376C2B3-35C5-B746-BD4D-E851EB35ED79}"/>
              </a:ext>
            </a:extLst>
          </p:cNvPr>
          <p:cNvSpPr txBox="1"/>
          <p:nvPr/>
        </p:nvSpPr>
        <p:spPr>
          <a:xfrm>
            <a:off x="685797" y="4354394"/>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C. Gióng học võ</a:t>
            </a:r>
          </a:p>
        </p:txBody>
      </p:sp>
      <p:sp>
        <p:nvSpPr>
          <p:cNvPr id="30" name="TextBox 29">
            <a:extLst>
              <a:ext uri="{FF2B5EF4-FFF2-40B4-BE49-F238E27FC236}">
                <a16:creationId xmlns:a16="http://schemas.microsoft.com/office/drawing/2014/main" id="{19DA02AD-82EA-3841-B3F0-26FA9221B461}"/>
              </a:ext>
            </a:extLst>
          </p:cNvPr>
          <p:cNvSpPr txBox="1"/>
          <p:nvPr/>
        </p:nvSpPr>
        <p:spPr>
          <a:xfrm>
            <a:off x="685797" y="5332736"/>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D. Gióng trở thành một thanh niên khôi ngô, tuấn tú</a:t>
            </a:r>
          </a:p>
        </p:txBody>
      </p:sp>
    </p:spTree>
    <p:extLst>
      <p:ext uri="{BB962C8B-B14F-4D97-AF65-F5344CB8AC3E}">
        <p14:creationId xmlns:p14="http://schemas.microsoft.com/office/powerpoint/2010/main" val="1102145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chemeClr val="accent2"/>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60399" y="813652"/>
            <a:ext cx="10871199" cy="1330893"/>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1269997" y="940489"/>
            <a:ext cx="9652002" cy="1077218"/>
          </a:xfrm>
          <a:prstGeom prst="rect">
            <a:avLst/>
          </a:prstGeom>
          <a:noFill/>
        </p:spPr>
        <p:txBody>
          <a:bodyPr wrap="square" rtlCol="0">
            <a:spAutoFit/>
          </a:bodyPr>
          <a:lstStyle/>
          <a:p>
            <a:pPr algn="ctr"/>
            <a:r>
              <a:rPr lang="en-VN" sz="3200" b="1" dirty="0">
                <a:solidFill>
                  <a:schemeClr val="bg1"/>
                </a:solidFill>
                <a:latin typeface="Times New Roman" panose="02020603050405020304" pitchFamily="18" charset="0"/>
                <a:cs typeface="Times New Roman" panose="02020603050405020304" pitchFamily="18" charset="0"/>
              </a:rPr>
              <a:t>Tại sao lại khẳng định Sự tích Hồ Gươm là một truyền thuyết?</a:t>
            </a:r>
          </a:p>
        </p:txBody>
      </p:sp>
      <p:sp>
        <p:nvSpPr>
          <p:cNvPr id="27" name="TextBox 26">
            <a:extLst>
              <a:ext uri="{FF2B5EF4-FFF2-40B4-BE49-F238E27FC236}">
                <a16:creationId xmlns:a16="http://schemas.microsoft.com/office/drawing/2014/main" id="{43B2AA1C-BA39-9540-8B42-62C15E2DB776}"/>
              </a:ext>
            </a:extLst>
          </p:cNvPr>
          <p:cNvSpPr txBox="1"/>
          <p:nvPr/>
        </p:nvSpPr>
        <p:spPr>
          <a:xfrm>
            <a:off x="685797" y="2361159"/>
            <a:ext cx="10521463"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A. Vì có nhiều yếu tố hoang đường, kì ảo</a:t>
            </a:r>
          </a:p>
        </p:txBody>
      </p:sp>
      <p:sp>
        <p:nvSpPr>
          <p:cNvPr id="28" name="TextBox 27">
            <a:extLst>
              <a:ext uri="{FF2B5EF4-FFF2-40B4-BE49-F238E27FC236}">
                <a16:creationId xmlns:a16="http://schemas.microsoft.com/office/drawing/2014/main" id="{29E26260-415B-374A-8413-B71532AC1627}"/>
              </a:ext>
            </a:extLst>
          </p:cNvPr>
          <p:cNvSpPr txBox="1"/>
          <p:nvPr/>
        </p:nvSpPr>
        <p:spPr>
          <a:xfrm>
            <a:off x="685797" y="2996049"/>
            <a:ext cx="9652002"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B. Vì có sự xuất hiện của Rùa Vàng</a:t>
            </a:r>
          </a:p>
        </p:txBody>
      </p:sp>
      <p:sp>
        <p:nvSpPr>
          <p:cNvPr id="29" name="TextBox 28">
            <a:extLst>
              <a:ext uri="{FF2B5EF4-FFF2-40B4-BE49-F238E27FC236}">
                <a16:creationId xmlns:a16="http://schemas.microsoft.com/office/drawing/2014/main" id="{5376C2B3-35C5-B746-BD4D-E851EB35ED79}"/>
              </a:ext>
            </a:extLst>
          </p:cNvPr>
          <p:cNvSpPr txBox="1"/>
          <p:nvPr/>
        </p:nvSpPr>
        <p:spPr>
          <a:xfrm>
            <a:off x="660399" y="3671950"/>
            <a:ext cx="10521464" cy="1569660"/>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C. Vì câu chuyện lịch sử về Lê Lợi và cuộc khởi nghĩa chống quân Minh được kể lại bằng trí tưởng tượng phong phú có màu sắc kỳ ảo, bằng sự sáng tạo của nhân dân.</a:t>
            </a:r>
          </a:p>
        </p:txBody>
      </p:sp>
      <p:sp>
        <p:nvSpPr>
          <p:cNvPr id="30" name="TextBox 29">
            <a:extLst>
              <a:ext uri="{FF2B5EF4-FFF2-40B4-BE49-F238E27FC236}">
                <a16:creationId xmlns:a16="http://schemas.microsoft.com/office/drawing/2014/main" id="{19DA02AD-82EA-3841-B3F0-26FA9221B461}"/>
              </a:ext>
            </a:extLst>
          </p:cNvPr>
          <p:cNvSpPr txBox="1"/>
          <p:nvPr/>
        </p:nvSpPr>
        <p:spPr>
          <a:xfrm>
            <a:off x="685797" y="5332736"/>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D. Vì có sự xuất hiện của thanh gươm thần</a:t>
            </a:r>
          </a:p>
        </p:txBody>
      </p:sp>
    </p:spTree>
    <p:extLst>
      <p:ext uri="{BB962C8B-B14F-4D97-AF65-F5344CB8AC3E}">
        <p14:creationId xmlns:p14="http://schemas.microsoft.com/office/powerpoint/2010/main" val="3219787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9"/>
                                        </p:tgtEl>
                                        <p:attrNameLst>
                                          <p:attrName>fillcolor</p:attrName>
                                        </p:attrNameLst>
                                      </p:cBhvr>
                                      <p:to>
                                        <a:schemeClr val="accent2"/>
                                      </p:to>
                                    </p:animClr>
                                    <p:set>
                                      <p:cBhvr>
                                        <p:cTn id="7" dur="2000" fill="hold"/>
                                        <p:tgtEl>
                                          <p:spTgt spid="29"/>
                                        </p:tgtEl>
                                        <p:attrNameLst>
                                          <p:attrName>fill.type</p:attrName>
                                        </p:attrNameLst>
                                      </p:cBhvr>
                                      <p:to>
                                        <p:strVal val="solid"/>
                                      </p:to>
                                    </p:set>
                                    <p:set>
                                      <p:cBhvr>
                                        <p:cTn id="8" dur="20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60399" y="813652"/>
            <a:ext cx="10871199" cy="1330893"/>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1269997" y="1106124"/>
            <a:ext cx="9652002" cy="584775"/>
          </a:xfrm>
          <a:prstGeom prst="rect">
            <a:avLst/>
          </a:prstGeom>
          <a:noFill/>
        </p:spPr>
        <p:txBody>
          <a:bodyPr wrap="square" rtlCol="0">
            <a:spAutoFit/>
          </a:bodyPr>
          <a:lstStyle/>
          <a:p>
            <a:pPr algn="ctr"/>
            <a:r>
              <a:rPr lang="en-VN" sz="3200" b="1" dirty="0">
                <a:solidFill>
                  <a:schemeClr val="bg1"/>
                </a:solidFill>
                <a:latin typeface="Times New Roman" panose="02020603050405020304" pitchFamily="18" charset="0"/>
                <a:cs typeface="Times New Roman" panose="02020603050405020304" pitchFamily="18" charset="0"/>
              </a:rPr>
              <a:t>Trong các từ sau, từ nào không phải là từ láy?</a:t>
            </a:r>
          </a:p>
        </p:txBody>
      </p:sp>
      <p:sp>
        <p:nvSpPr>
          <p:cNvPr id="27" name="TextBox 26">
            <a:extLst>
              <a:ext uri="{FF2B5EF4-FFF2-40B4-BE49-F238E27FC236}">
                <a16:creationId xmlns:a16="http://schemas.microsoft.com/office/drawing/2014/main" id="{43B2AA1C-BA39-9540-8B42-62C15E2DB776}"/>
              </a:ext>
            </a:extLst>
          </p:cNvPr>
          <p:cNvSpPr txBox="1"/>
          <p:nvPr/>
        </p:nvSpPr>
        <p:spPr>
          <a:xfrm>
            <a:off x="685797" y="2361159"/>
            <a:ext cx="10521463"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A. Nhanh nhẹn</a:t>
            </a:r>
          </a:p>
        </p:txBody>
      </p:sp>
      <p:sp>
        <p:nvSpPr>
          <p:cNvPr id="28" name="TextBox 27">
            <a:extLst>
              <a:ext uri="{FF2B5EF4-FFF2-40B4-BE49-F238E27FC236}">
                <a16:creationId xmlns:a16="http://schemas.microsoft.com/office/drawing/2014/main" id="{29E26260-415B-374A-8413-B71532AC1627}"/>
              </a:ext>
            </a:extLst>
          </p:cNvPr>
          <p:cNvSpPr txBox="1"/>
          <p:nvPr/>
        </p:nvSpPr>
        <p:spPr>
          <a:xfrm>
            <a:off x="685797" y="2996049"/>
            <a:ext cx="9652002"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B. Xốp xồm xộp</a:t>
            </a:r>
          </a:p>
        </p:txBody>
      </p:sp>
      <p:sp>
        <p:nvSpPr>
          <p:cNvPr id="29" name="TextBox 28">
            <a:extLst>
              <a:ext uri="{FF2B5EF4-FFF2-40B4-BE49-F238E27FC236}">
                <a16:creationId xmlns:a16="http://schemas.microsoft.com/office/drawing/2014/main" id="{5376C2B3-35C5-B746-BD4D-E851EB35ED79}"/>
              </a:ext>
            </a:extLst>
          </p:cNvPr>
          <p:cNvSpPr txBox="1"/>
          <p:nvPr/>
        </p:nvSpPr>
        <p:spPr>
          <a:xfrm>
            <a:off x="660399" y="3671950"/>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C. Mặt mũi</a:t>
            </a:r>
          </a:p>
        </p:txBody>
      </p:sp>
      <p:sp>
        <p:nvSpPr>
          <p:cNvPr id="30" name="TextBox 29">
            <a:extLst>
              <a:ext uri="{FF2B5EF4-FFF2-40B4-BE49-F238E27FC236}">
                <a16:creationId xmlns:a16="http://schemas.microsoft.com/office/drawing/2014/main" id="{19DA02AD-82EA-3841-B3F0-26FA9221B461}"/>
              </a:ext>
            </a:extLst>
          </p:cNvPr>
          <p:cNvSpPr txBox="1"/>
          <p:nvPr/>
        </p:nvSpPr>
        <p:spPr>
          <a:xfrm>
            <a:off x="660399" y="4473339"/>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D.Đèm đẹp</a:t>
            </a:r>
          </a:p>
        </p:txBody>
      </p:sp>
    </p:spTree>
    <p:extLst>
      <p:ext uri="{BB962C8B-B14F-4D97-AF65-F5344CB8AC3E}">
        <p14:creationId xmlns:p14="http://schemas.microsoft.com/office/powerpoint/2010/main" val="2102917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9"/>
                                        </p:tgtEl>
                                        <p:attrNameLst>
                                          <p:attrName>fillcolor</p:attrName>
                                        </p:attrNameLst>
                                      </p:cBhvr>
                                      <p:to>
                                        <a:schemeClr val="accent2"/>
                                      </p:to>
                                    </p:animClr>
                                    <p:set>
                                      <p:cBhvr>
                                        <p:cTn id="7" dur="2000" fill="hold"/>
                                        <p:tgtEl>
                                          <p:spTgt spid="29"/>
                                        </p:tgtEl>
                                        <p:attrNameLst>
                                          <p:attrName>fill.type</p:attrName>
                                        </p:attrNameLst>
                                      </p:cBhvr>
                                      <p:to>
                                        <p:strVal val="solid"/>
                                      </p:to>
                                    </p:set>
                                    <p:set>
                                      <p:cBhvr>
                                        <p:cTn id="8" dur="20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60399" y="813652"/>
            <a:ext cx="10871199" cy="1330893"/>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1269997" y="1106124"/>
            <a:ext cx="9652002" cy="584775"/>
          </a:xfrm>
          <a:prstGeom prst="rect">
            <a:avLst/>
          </a:prstGeom>
          <a:noFill/>
        </p:spPr>
        <p:txBody>
          <a:bodyPr wrap="square" rtlCol="0">
            <a:spAutoFit/>
          </a:bodyPr>
          <a:lstStyle/>
          <a:p>
            <a:pPr algn="ctr"/>
            <a:r>
              <a:rPr lang="en-VN" sz="3200" b="1" dirty="0">
                <a:solidFill>
                  <a:schemeClr val="bg1"/>
                </a:solidFill>
                <a:latin typeface="Times New Roman" panose="02020603050405020304" pitchFamily="18" charset="0"/>
                <a:cs typeface="Times New Roman" panose="02020603050405020304" pitchFamily="18" charset="0"/>
              </a:rPr>
              <a:t>Trong các từ sau, từ nào không phải là từ ghép?</a:t>
            </a:r>
          </a:p>
        </p:txBody>
      </p:sp>
      <p:sp>
        <p:nvSpPr>
          <p:cNvPr id="27" name="TextBox 26">
            <a:extLst>
              <a:ext uri="{FF2B5EF4-FFF2-40B4-BE49-F238E27FC236}">
                <a16:creationId xmlns:a16="http://schemas.microsoft.com/office/drawing/2014/main" id="{43B2AA1C-BA39-9540-8B42-62C15E2DB776}"/>
              </a:ext>
            </a:extLst>
          </p:cNvPr>
          <p:cNvSpPr txBox="1"/>
          <p:nvPr/>
        </p:nvSpPr>
        <p:spPr>
          <a:xfrm>
            <a:off x="685797" y="2361159"/>
            <a:ext cx="10521463"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A. Xuân xanh</a:t>
            </a:r>
          </a:p>
        </p:txBody>
      </p:sp>
      <p:sp>
        <p:nvSpPr>
          <p:cNvPr id="28" name="TextBox 27">
            <a:extLst>
              <a:ext uri="{FF2B5EF4-FFF2-40B4-BE49-F238E27FC236}">
                <a16:creationId xmlns:a16="http://schemas.microsoft.com/office/drawing/2014/main" id="{29E26260-415B-374A-8413-B71532AC1627}"/>
              </a:ext>
            </a:extLst>
          </p:cNvPr>
          <p:cNvSpPr txBox="1"/>
          <p:nvPr/>
        </p:nvSpPr>
        <p:spPr>
          <a:xfrm>
            <a:off x="685797" y="2996049"/>
            <a:ext cx="9652002"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B. Hoan hỉ</a:t>
            </a:r>
          </a:p>
        </p:txBody>
      </p:sp>
      <p:sp>
        <p:nvSpPr>
          <p:cNvPr id="29" name="TextBox 28">
            <a:extLst>
              <a:ext uri="{FF2B5EF4-FFF2-40B4-BE49-F238E27FC236}">
                <a16:creationId xmlns:a16="http://schemas.microsoft.com/office/drawing/2014/main" id="{5376C2B3-35C5-B746-BD4D-E851EB35ED79}"/>
              </a:ext>
            </a:extLst>
          </p:cNvPr>
          <p:cNvSpPr txBox="1"/>
          <p:nvPr/>
        </p:nvSpPr>
        <p:spPr>
          <a:xfrm>
            <a:off x="660399" y="3671950"/>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C. Đi đứng</a:t>
            </a:r>
          </a:p>
        </p:txBody>
      </p:sp>
      <p:sp>
        <p:nvSpPr>
          <p:cNvPr id="30" name="TextBox 29">
            <a:extLst>
              <a:ext uri="{FF2B5EF4-FFF2-40B4-BE49-F238E27FC236}">
                <a16:creationId xmlns:a16="http://schemas.microsoft.com/office/drawing/2014/main" id="{19DA02AD-82EA-3841-B3F0-26FA9221B461}"/>
              </a:ext>
            </a:extLst>
          </p:cNvPr>
          <p:cNvSpPr txBox="1"/>
          <p:nvPr/>
        </p:nvSpPr>
        <p:spPr>
          <a:xfrm>
            <a:off x="660399" y="4473339"/>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D.Lả lướt</a:t>
            </a:r>
          </a:p>
        </p:txBody>
      </p:sp>
    </p:spTree>
    <p:extLst>
      <p:ext uri="{BB962C8B-B14F-4D97-AF65-F5344CB8AC3E}">
        <p14:creationId xmlns:p14="http://schemas.microsoft.com/office/powerpoint/2010/main" val="1519893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0"/>
                                        </p:tgtEl>
                                        <p:attrNameLst>
                                          <p:attrName>fillcolor</p:attrName>
                                        </p:attrNameLst>
                                      </p:cBhvr>
                                      <p:to>
                                        <a:schemeClr val="accent2"/>
                                      </p:to>
                                    </p:animClr>
                                    <p:set>
                                      <p:cBhvr>
                                        <p:cTn id="7" dur="2000" fill="hold"/>
                                        <p:tgtEl>
                                          <p:spTgt spid="30"/>
                                        </p:tgtEl>
                                        <p:attrNameLst>
                                          <p:attrName>fill.type</p:attrName>
                                        </p:attrNameLst>
                                      </p:cBhvr>
                                      <p:to>
                                        <p:strVal val="solid"/>
                                      </p:to>
                                    </p:set>
                                    <p:set>
                                      <p:cBhvr>
                                        <p:cTn id="8" dur="2000" fill="hold"/>
                                        <p:tgtEl>
                                          <p:spTgt spid="3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60399" y="813652"/>
            <a:ext cx="10871199" cy="1330893"/>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1269997" y="1106124"/>
            <a:ext cx="9652002" cy="1077218"/>
          </a:xfrm>
          <a:prstGeom prst="rect">
            <a:avLst/>
          </a:prstGeom>
          <a:noFill/>
        </p:spPr>
        <p:txBody>
          <a:bodyPr wrap="square" rtlCol="0">
            <a:spAutoFit/>
          </a:bodyPr>
          <a:lstStyle/>
          <a:p>
            <a:pPr algn="ctr"/>
            <a:r>
              <a:rPr lang="en-VN" sz="3200" b="1" dirty="0">
                <a:solidFill>
                  <a:schemeClr val="bg1"/>
                </a:solidFill>
                <a:latin typeface="Times New Roman" panose="02020603050405020304" pitchFamily="18" charset="0"/>
                <a:cs typeface="Times New Roman" panose="02020603050405020304" pitchFamily="18" charset="0"/>
              </a:rPr>
              <a:t>Trong các cụm từ sau, cụm từ nào không phải là thành ngữ?</a:t>
            </a:r>
          </a:p>
        </p:txBody>
      </p:sp>
      <p:sp>
        <p:nvSpPr>
          <p:cNvPr id="27" name="TextBox 26">
            <a:extLst>
              <a:ext uri="{FF2B5EF4-FFF2-40B4-BE49-F238E27FC236}">
                <a16:creationId xmlns:a16="http://schemas.microsoft.com/office/drawing/2014/main" id="{43B2AA1C-BA39-9540-8B42-62C15E2DB776}"/>
              </a:ext>
            </a:extLst>
          </p:cNvPr>
          <p:cNvSpPr txBox="1"/>
          <p:nvPr/>
        </p:nvSpPr>
        <p:spPr>
          <a:xfrm>
            <a:off x="685797" y="2361159"/>
            <a:ext cx="10521463"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A. Chết như ngả rạ</a:t>
            </a:r>
          </a:p>
        </p:txBody>
      </p:sp>
      <p:sp>
        <p:nvSpPr>
          <p:cNvPr id="28" name="TextBox 27">
            <a:extLst>
              <a:ext uri="{FF2B5EF4-FFF2-40B4-BE49-F238E27FC236}">
                <a16:creationId xmlns:a16="http://schemas.microsoft.com/office/drawing/2014/main" id="{29E26260-415B-374A-8413-B71532AC1627}"/>
              </a:ext>
            </a:extLst>
          </p:cNvPr>
          <p:cNvSpPr txBox="1"/>
          <p:nvPr/>
        </p:nvSpPr>
        <p:spPr>
          <a:xfrm>
            <a:off x="685797" y="2996049"/>
            <a:ext cx="9652002"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B. Cách mạng 4.0</a:t>
            </a:r>
          </a:p>
        </p:txBody>
      </p:sp>
      <p:sp>
        <p:nvSpPr>
          <p:cNvPr id="29" name="TextBox 28">
            <a:extLst>
              <a:ext uri="{FF2B5EF4-FFF2-40B4-BE49-F238E27FC236}">
                <a16:creationId xmlns:a16="http://schemas.microsoft.com/office/drawing/2014/main" id="{5376C2B3-35C5-B746-BD4D-E851EB35ED79}"/>
              </a:ext>
            </a:extLst>
          </p:cNvPr>
          <p:cNvSpPr txBox="1"/>
          <p:nvPr/>
        </p:nvSpPr>
        <p:spPr>
          <a:xfrm>
            <a:off x="660399" y="3671950"/>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C. Chết mê chết mệt</a:t>
            </a:r>
          </a:p>
        </p:txBody>
      </p:sp>
      <p:sp>
        <p:nvSpPr>
          <p:cNvPr id="30" name="TextBox 29">
            <a:extLst>
              <a:ext uri="{FF2B5EF4-FFF2-40B4-BE49-F238E27FC236}">
                <a16:creationId xmlns:a16="http://schemas.microsoft.com/office/drawing/2014/main" id="{19DA02AD-82EA-3841-B3F0-26FA9221B461}"/>
              </a:ext>
            </a:extLst>
          </p:cNvPr>
          <p:cNvSpPr txBox="1"/>
          <p:nvPr/>
        </p:nvSpPr>
        <p:spPr>
          <a:xfrm>
            <a:off x="660399" y="4473339"/>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D. Chỉ lối đưa đường</a:t>
            </a:r>
          </a:p>
        </p:txBody>
      </p:sp>
    </p:spTree>
    <p:extLst>
      <p:ext uri="{BB962C8B-B14F-4D97-AF65-F5344CB8AC3E}">
        <p14:creationId xmlns:p14="http://schemas.microsoft.com/office/powerpoint/2010/main" val="2603696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chemeClr val="accent2"/>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60399" y="813652"/>
            <a:ext cx="10871199" cy="1330893"/>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1269997" y="940489"/>
            <a:ext cx="9652002" cy="1077218"/>
          </a:xfrm>
          <a:prstGeom prst="rect">
            <a:avLst/>
          </a:prstGeom>
          <a:noFill/>
        </p:spPr>
        <p:txBody>
          <a:bodyPr wrap="square" rtlCol="0">
            <a:spAutoFit/>
          </a:bodyPr>
          <a:lstStyle/>
          <a:p>
            <a:pPr algn="ctr"/>
            <a:r>
              <a:rPr lang="en-VN" sz="3200" b="1" dirty="0">
                <a:solidFill>
                  <a:schemeClr val="bg1"/>
                </a:solidFill>
                <a:latin typeface="Times New Roman" panose="02020603050405020304" pitchFamily="18" charset="0"/>
                <a:cs typeface="Times New Roman" panose="02020603050405020304" pitchFamily="18" charset="0"/>
              </a:rPr>
              <a:t>Trong hội thổi cơm thi ở Đồng Văn, cơm được nấu như thế nào?</a:t>
            </a:r>
          </a:p>
        </p:txBody>
      </p:sp>
      <p:sp>
        <p:nvSpPr>
          <p:cNvPr id="9" name="TextBox 8">
            <a:extLst>
              <a:ext uri="{FF2B5EF4-FFF2-40B4-BE49-F238E27FC236}">
                <a16:creationId xmlns:a16="http://schemas.microsoft.com/office/drawing/2014/main" id="{301329BB-6AD6-0448-874D-F1C758498E05}"/>
              </a:ext>
            </a:extLst>
          </p:cNvPr>
          <p:cNvSpPr txBox="1"/>
          <p:nvPr/>
        </p:nvSpPr>
        <p:spPr>
          <a:xfrm>
            <a:off x="685797" y="2144545"/>
            <a:ext cx="10521463" cy="1077218"/>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A. Những nồi cơm nho nhỏ treo dưới những cành cây gạo, đung đưa cho ánh lửa bập bùng.</a:t>
            </a:r>
          </a:p>
        </p:txBody>
      </p:sp>
      <p:sp>
        <p:nvSpPr>
          <p:cNvPr id="10" name="TextBox 9">
            <a:extLst>
              <a:ext uri="{FF2B5EF4-FFF2-40B4-BE49-F238E27FC236}">
                <a16:creationId xmlns:a16="http://schemas.microsoft.com/office/drawing/2014/main" id="{51A28C31-340D-AF4A-BAE3-8440D90E8341}"/>
              </a:ext>
            </a:extLst>
          </p:cNvPr>
          <p:cNvSpPr txBox="1"/>
          <p:nvPr/>
        </p:nvSpPr>
        <p:spPr>
          <a:xfrm>
            <a:off x="685797" y="3272667"/>
            <a:ext cx="9652002" cy="1077218"/>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B. Những nồi cơm nho nhỏ treo dưới những cành cây, đung đưa cho ánh lửa bập bùng.</a:t>
            </a:r>
          </a:p>
        </p:txBody>
      </p:sp>
      <p:sp>
        <p:nvSpPr>
          <p:cNvPr id="11" name="TextBox 10">
            <a:extLst>
              <a:ext uri="{FF2B5EF4-FFF2-40B4-BE49-F238E27FC236}">
                <a16:creationId xmlns:a16="http://schemas.microsoft.com/office/drawing/2014/main" id="{756EDFF8-836C-614C-B91D-3B884439FFB6}"/>
              </a:ext>
            </a:extLst>
          </p:cNvPr>
          <p:cNvSpPr txBox="1"/>
          <p:nvPr/>
        </p:nvSpPr>
        <p:spPr>
          <a:xfrm>
            <a:off x="685797" y="4273912"/>
            <a:ext cx="10521464" cy="1569660"/>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C. Những nồi cơm nho nhỏ treo dưới những cành cong hình cánh cung được cắm léo từ đây, lưng uốn về trước mặt, tay cầm cần, cầm đuốc đung đưa cho ánh lửa bập bùng.</a:t>
            </a:r>
          </a:p>
        </p:txBody>
      </p:sp>
      <p:sp>
        <p:nvSpPr>
          <p:cNvPr id="12" name="TextBox 11">
            <a:extLst>
              <a:ext uri="{FF2B5EF4-FFF2-40B4-BE49-F238E27FC236}">
                <a16:creationId xmlns:a16="http://schemas.microsoft.com/office/drawing/2014/main" id="{7FF9803F-2F48-3543-9D67-46193352346A}"/>
              </a:ext>
            </a:extLst>
          </p:cNvPr>
          <p:cNvSpPr txBox="1"/>
          <p:nvPr/>
        </p:nvSpPr>
        <p:spPr>
          <a:xfrm>
            <a:off x="685797" y="5767599"/>
            <a:ext cx="10521464" cy="1077218"/>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D. Những nồi cơm nho nhỏ treo dưới những cành cong hình tròn, tay cầm đuốc đung đưa cho ánh lửa bập bùng.</a:t>
            </a:r>
          </a:p>
        </p:txBody>
      </p:sp>
    </p:spTree>
    <p:extLst>
      <p:ext uri="{BB962C8B-B14F-4D97-AF65-F5344CB8AC3E}">
        <p14:creationId xmlns:p14="http://schemas.microsoft.com/office/powerpoint/2010/main" val="927134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chemeClr val="accent2"/>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60399" y="813652"/>
            <a:ext cx="10871199" cy="1330893"/>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1269997" y="1186710"/>
            <a:ext cx="9652002" cy="584775"/>
          </a:xfrm>
          <a:prstGeom prst="rect">
            <a:avLst/>
          </a:prstGeom>
          <a:noFill/>
        </p:spPr>
        <p:txBody>
          <a:bodyPr wrap="square" rtlCol="0">
            <a:spAutoFit/>
          </a:bodyPr>
          <a:lstStyle/>
          <a:p>
            <a:pPr algn="ctr"/>
            <a:r>
              <a:rPr lang="en-VN" sz="3200" b="1" dirty="0">
                <a:solidFill>
                  <a:schemeClr val="bg1"/>
                </a:solidFill>
                <a:latin typeface="Times New Roman" panose="02020603050405020304" pitchFamily="18" charset="0"/>
                <a:cs typeface="Times New Roman" panose="02020603050405020304" pitchFamily="18" charset="0"/>
              </a:rPr>
              <a:t>Thành ngữ “Vui như Tết” có nghĩa là?</a:t>
            </a:r>
          </a:p>
        </p:txBody>
      </p:sp>
      <p:sp>
        <p:nvSpPr>
          <p:cNvPr id="9" name="TextBox 8">
            <a:extLst>
              <a:ext uri="{FF2B5EF4-FFF2-40B4-BE49-F238E27FC236}">
                <a16:creationId xmlns:a16="http://schemas.microsoft.com/office/drawing/2014/main" id="{301329BB-6AD6-0448-874D-F1C758498E05}"/>
              </a:ext>
            </a:extLst>
          </p:cNvPr>
          <p:cNvSpPr txBox="1"/>
          <p:nvPr/>
        </p:nvSpPr>
        <p:spPr>
          <a:xfrm>
            <a:off x="685797" y="2430686"/>
            <a:ext cx="10521463"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A. Cảnh vui nhộn nhịp, tưng bừng, đầy khí thế</a:t>
            </a:r>
          </a:p>
        </p:txBody>
      </p:sp>
      <p:sp>
        <p:nvSpPr>
          <p:cNvPr id="10" name="TextBox 9">
            <a:extLst>
              <a:ext uri="{FF2B5EF4-FFF2-40B4-BE49-F238E27FC236}">
                <a16:creationId xmlns:a16="http://schemas.microsoft.com/office/drawing/2014/main" id="{51A28C31-340D-AF4A-BAE3-8440D90E8341}"/>
              </a:ext>
            </a:extLst>
          </p:cNvPr>
          <p:cNvSpPr txBox="1"/>
          <p:nvPr/>
        </p:nvSpPr>
        <p:spPr>
          <a:xfrm>
            <a:off x="685797" y="3272667"/>
            <a:ext cx="9652002"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B. Vui vẻ, hồn nhiên, hay nhảy nhót, nói cười</a:t>
            </a:r>
          </a:p>
        </p:txBody>
      </p:sp>
      <p:sp>
        <p:nvSpPr>
          <p:cNvPr id="11" name="TextBox 10">
            <a:extLst>
              <a:ext uri="{FF2B5EF4-FFF2-40B4-BE49-F238E27FC236}">
                <a16:creationId xmlns:a16="http://schemas.microsoft.com/office/drawing/2014/main" id="{756EDFF8-836C-614C-B91D-3B884439FFB6}"/>
              </a:ext>
            </a:extLst>
          </p:cNvPr>
          <p:cNvSpPr txBox="1"/>
          <p:nvPr/>
        </p:nvSpPr>
        <p:spPr>
          <a:xfrm>
            <a:off x="685797" y="4114648"/>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C. Có cảm giác dễ chịu, phấn khởi vì được vừa ý</a:t>
            </a:r>
          </a:p>
        </p:txBody>
      </p:sp>
      <p:sp>
        <p:nvSpPr>
          <p:cNvPr id="12" name="TextBox 11">
            <a:extLst>
              <a:ext uri="{FF2B5EF4-FFF2-40B4-BE49-F238E27FC236}">
                <a16:creationId xmlns:a16="http://schemas.microsoft.com/office/drawing/2014/main" id="{7FF9803F-2F48-3543-9D67-46193352346A}"/>
              </a:ext>
            </a:extLst>
          </p:cNvPr>
          <p:cNvSpPr txBox="1"/>
          <p:nvPr/>
        </p:nvSpPr>
        <p:spPr>
          <a:xfrm>
            <a:off x="685797" y="4924951"/>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D. Vui vì thấy cảnh vật có sự thay đổi</a:t>
            </a:r>
          </a:p>
        </p:txBody>
      </p:sp>
    </p:spTree>
    <p:extLst>
      <p:ext uri="{BB962C8B-B14F-4D97-AF65-F5344CB8AC3E}">
        <p14:creationId xmlns:p14="http://schemas.microsoft.com/office/powerpoint/2010/main" val="1758251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chemeClr val="accent2"/>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4"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2" name="Rectangle 71">
            <a:extLst>
              <a:ext uri="{FF2B5EF4-FFF2-40B4-BE49-F238E27FC236}">
                <a16:creationId xmlns:a16="http://schemas.microsoft.com/office/drawing/2014/main" id="{C53527CE-0857-4148-A439-03E1284D2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90746C-A099-244E-A9F6-C4C482A6A270}"/>
              </a:ext>
            </a:extLst>
          </p:cNvPr>
          <p:cNvSpPr>
            <a:spLocks noGrp="1"/>
          </p:cNvSpPr>
          <p:nvPr>
            <p:ph type="title"/>
          </p:nvPr>
        </p:nvSpPr>
        <p:spPr>
          <a:xfrm>
            <a:off x="1195056" y="350819"/>
            <a:ext cx="9905999" cy="878757"/>
          </a:xfrm>
        </p:spPr>
        <p:txBody>
          <a:bodyPr vert="horz" lIns="91440" tIns="45720" rIns="91440" bIns="45720" rtlCol="0" anchor="ctr">
            <a:normAutofit/>
          </a:bodyPr>
          <a:lstStyle/>
          <a:p>
            <a:pPr algn="ctr">
              <a:lnSpc>
                <a:spcPct val="90000"/>
              </a:lnSpc>
            </a:pP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 </a:t>
            </a:r>
            <a:br>
              <a:rPr lang="en-US" sz="2800" b="1"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Tóm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thuyết</a:t>
            </a:r>
            <a:endParaRPr lang="en-US" sz="2800" b="1" dirty="0">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AE8D7374-A7C8-B846-A22E-00BD39922CF5}"/>
              </a:ext>
            </a:extLst>
          </p:cNvPr>
          <p:cNvSpPr/>
          <p:nvPr/>
        </p:nvSpPr>
        <p:spPr>
          <a:xfrm>
            <a:off x="851338" y="1872047"/>
            <a:ext cx="4845269" cy="1549396"/>
          </a:xfrm>
          <a:prstGeom prst="roundRect">
            <a:avLst/>
          </a:prstGeom>
          <a:solidFill>
            <a:srgbClr val="D0F1F1"/>
          </a:solidFill>
          <a:ln>
            <a:solidFill>
              <a:srgbClr val="D0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chemeClr val="tx1"/>
                </a:solidFill>
                <a:latin typeface="Times New Roman" panose="02020603050405020304" pitchFamily="18" charset="0"/>
                <a:cs typeface="Times New Roman" panose="02020603050405020304" pitchFamily="18" charset="0"/>
              </a:rPr>
              <a:t>Thánh Gióng</a:t>
            </a:r>
          </a:p>
        </p:txBody>
      </p:sp>
      <p:sp>
        <p:nvSpPr>
          <p:cNvPr id="71" name="Rounded Rectangle 70">
            <a:extLst>
              <a:ext uri="{FF2B5EF4-FFF2-40B4-BE49-F238E27FC236}">
                <a16:creationId xmlns:a16="http://schemas.microsoft.com/office/drawing/2014/main" id="{B92F4939-E069-6643-84CB-6EF6D73EDCAB}"/>
              </a:ext>
            </a:extLst>
          </p:cNvPr>
          <p:cNvSpPr/>
          <p:nvPr/>
        </p:nvSpPr>
        <p:spPr>
          <a:xfrm>
            <a:off x="6360120" y="1868436"/>
            <a:ext cx="4845269" cy="1549396"/>
          </a:xfrm>
          <a:prstGeom prst="roundRect">
            <a:avLst/>
          </a:prstGeom>
          <a:solidFill>
            <a:srgbClr val="D0F1F1"/>
          </a:solidFill>
          <a:ln>
            <a:solidFill>
              <a:srgbClr val="D0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3" name="Rounded Rectangle 72">
            <a:extLst>
              <a:ext uri="{FF2B5EF4-FFF2-40B4-BE49-F238E27FC236}">
                <a16:creationId xmlns:a16="http://schemas.microsoft.com/office/drawing/2014/main" id="{FC7B3C3C-0C95-5946-9BB4-CA5543034EFC}"/>
              </a:ext>
            </a:extLst>
          </p:cNvPr>
          <p:cNvSpPr/>
          <p:nvPr/>
        </p:nvSpPr>
        <p:spPr>
          <a:xfrm>
            <a:off x="818290" y="3516263"/>
            <a:ext cx="4845269" cy="1549396"/>
          </a:xfrm>
          <a:prstGeom prst="roundRect">
            <a:avLst/>
          </a:prstGeom>
          <a:solidFill>
            <a:srgbClr val="D0F1F1"/>
          </a:solidFill>
          <a:ln>
            <a:solidFill>
              <a:srgbClr val="D0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chemeClr val="tx1"/>
                </a:solidFill>
                <a:latin typeface="Times New Roman" panose="02020603050405020304" pitchFamily="18" charset="0"/>
                <a:cs typeface="Times New Roman" panose="02020603050405020304" pitchFamily="18" charset="0"/>
              </a:rPr>
              <a:t>Sự tích Hồ Gươm</a:t>
            </a:r>
          </a:p>
        </p:txBody>
      </p:sp>
      <p:sp>
        <p:nvSpPr>
          <p:cNvPr id="74" name="Rounded Rectangle 73">
            <a:extLst>
              <a:ext uri="{FF2B5EF4-FFF2-40B4-BE49-F238E27FC236}">
                <a16:creationId xmlns:a16="http://schemas.microsoft.com/office/drawing/2014/main" id="{ADB4FD47-58AE-2B49-B153-E11F938C7BF9}"/>
              </a:ext>
            </a:extLst>
          </p:cNvPr>
          <p:cNvSpPr/>
          <p:nvPr/>
        </p:nvSpPr>
        <p:spPr>
          <a:xfrm>
            <a:off x="6327072" y="3512652"/>
            <a:ext cx="4845269" cy="1549396"/>
          </a:xfrm>
          <a:prstGeom prst="roundRect">
            <a:avLst/>
          </a:prstGeom>
          <a:solidFill>
            <a:srgbClr val="D0F1F1"/>
          </a:solidFill>
          <a:ln>
            <a:solidFill>
              <a:srgbClr val="D0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5" name="Rounded Rectangle 74">
            <a:extLst>
              <a:ext uri="{FF2B5EF4-FFF2-40B4-BE49-F238E27FC236}">
                <a16:creationId xmlns:a16="http://schemas.microsoft.com/office/drawing/2014/main" id="{FCE5812B-DBC9-5D4B-AB34-7D5726696CAC}"/>
              </a:ext>
            </a:extLst>
          </p:cNvPr>
          <p:cNvSpPr/>
          <p:nvPr/>
        </p:nvSpPr>
        <p:spPr>
          <a:xfrm>
            <a:off x="785242" y="5160479"/>
            <a:ext cx="4845269" cy="1549396"/>
          </a:xfrm>
          <a:prstGeom prst="roundRect">
            <a:avLst/>
          </a:prstGeom>
          <a:solidFill>
            <a:srgbClr val="D0F1F1"/>
          </a:solidFill>
          <a:ln>
            <a:solidFill>
              <a:srgbClr val="D0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solidFill>
                  <a:schemeClr val="tx1"/>
                </a:solidFill>
                <a:latin typeface="Times New Roman" panose="02020603050405020304" pitchFamily="18" charset="0"/>
                <a:cs typeface="Times New Roman" panose="02020603050405020304" pitchFamily="18" charset="0"/>
              </a:rPr>
              <a:t>Bánh chưng, bánh giầy</a:t>
            </a:r>
          </a:p>
        </p:txBody>
      </p:sp>
      <p:sp>
        <p:nvSpPr>
          <p:cNvPr id="76" name="Rounded Rectangle 75">
            <a:extLst>
              <a:ext uri="{FF2B5EF4-FFF2-40B4-BE49-F238E27FC236}">
                <a16:creationId xmlns:a16="http://schemas.microsoft.com/office/drawing/2014/main" id="{CC4BBB71-1E35-0D43-A810-89132B47A108}"/>
              </a:ext>
            </a:extLst>
          </p:cNvPr>
          <p:cNvSpPr/>
          <p:nvPr/>
        </p:nvSpPr>
        <p:spPr>
          <a:xfrm>
            <a:off x="6294024" y="5156868"/>
            <a:ext cx="4845269" cy="1549396"/>
          </a:xfrm>
          <a:prstGeom prst="roundRect">
            <a:avLst/>
          </a:prstGeom>
          <a:solidFill>
            <a:srgbClr val="D0F1F1"/>
          </a:solidFill>
          <a:ln>
            <a:solidFill>
              <a:srgbClr val="D0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Pentagon 10">
            <a:extLst>
              <a:ext uri="{FF2B5EF4-FFF2-40B4-BE49-F238E27FC236}">
                <a16:creationId xmlns:a16="http://schemas.microsoft.com/office/drawing/2014/main" id="{C6143551-22D6-EA4C-9912-8E98509F7429}"/>
              </a:ext>
            </a:extLst>
          </p:cNvPr>
          <p:cNvSpPr/>
          <p:nvPr/>
        </p:nvSpPr>
        <p:spPr>
          <a:xfrm>
            <a:off x="468382" y="1563662"/>
            <a:ext cx="3026979" cy="597722"/>
          </a:xfrm>
          <a:prstGeom prst="homePlate">
            <a:avLst/>
          </a:prstGeom>
          <a:solidFill>
            <a:srgbClr val="7C223A"/>
          </a:solidFill>
          <a:ln>
            <a:solidFill>
              <a:srgbClr val="7C2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imes New Roman" panose="02020603050405020304" pitchFamily="18" charset="0"/>
                <a:cs typeface="Times New Roman" panose="02020603050405020304" pitchFamily="18" charset="0"/>
              </a:rPr>
              <a:t>V</a:t>
            </a:r>
            <a:r>
              <a:rPr lang="en-VN" sz="2800" dirty="0">
                <a:solidFill>
                  <a:schemeClr val="bg1"/>
                </a:solidFill>
                <a:latin typeface="Times New Roman" panose="02020603050405020304" pitchFamily="18" charset="0"/>
                <a:cs typeface="Times New Roman" panose="02020603050405020304" pitchFamily="18" charset="0"/>
              </a:rPr>
              <a:t>ăn bản</a:t>
            </a:r>
          </a:p>
        </p:txBody>
      </p:sp>
      <p:sp>
        <p:nvSpPr>
          <p:cNvPr id="77" name="Pentagon 76">
            <a:extLst>
              <a:ext uri="{FF2B5EF4-FFF2-40B4-BE49-F238E27FC236}">
                <a16:creationId xmlns:a16="http://schemas.microsoft.com/office/drawing/2014/main" id="{FC09CAAC-E56B-9D47-A3E4-133C37257C2F}"/>
              </a:ext>
            </a:extLst>
          </p:cNvPr>
          <p:cNvSpPr/>
          <p:nvPr/>
        </p:nvSpPr>
        <p:spPr>
          <a:xfrm>
            <a:off x="5951187" y="1557043"/>
            <a:ext cx="3026979" cy="597722"/>
          </a:xfrm>
          <a:prstGeom prst="homePlate">
            <a:avLst/>
          </a:prstGeom>
          <a:solidFill>
            <a:srgbClr val="7C223A"/>
          </a:solidFill>
          <a:ln>
            <a:solidFill>
              <a:srgbClr val="7C2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bg1"/>
                </a:solidFill>
                <a:latin typeface="Times New Roman" panose="02020603050405020304" pitchFamily="18" charset="0"/>
                <a:cs typeface="Times New Roman" panose="02020603050405020304" pitchFamily="18" charset="0"/>
              </a:rPr>
              <a:t>Nội dung chính</a:t>
            </a:r>
            <a:endParaRPr lang="en-VN" sz="2800"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Em Bé Học Bài, Học Sinh Mầm Non 1 - KhoThietKe.Net">
            <a:extLst>
              <a:ext uri="{FF2B5EF4-FFF2-40B4-BE49-F238E27FC236}">
                <a16:creationId xmlns:a16="http://schemas.microsoft.com/office/drawing/2014/main" id="{1F55AEC7-2256-4A4C-88E9-979D55DA6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6988" y="3855869"/>
            <a:ext cx="1790595" cy="2871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647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4"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2" name="Rectangle 71">
            <a:extLst>
              <a:ext uri="{FF2B5EF4-FFF2-40B4-BE49-F238E27FC236}">
                <a16:creationId xmlns:a16="http://schemas.microsoft.com/office/drawing/2014/main" id="{C53527CE-0857-4148-A439-03E1284D2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90746C-A099-244E-A9F6-C4C482A6A270}"/>
              </a:ext>
            </a:extLst>
          </p:cNvPr>
          <p:cNvSpPr>
            <a:spLocks noGrp="1"/>
          </p:cNvSpPr>
          <p:nvPr>
            <p:ph type="title"/>
          </p:nvPr>
        </p:nvSpPr>
        <p:spPr>
          <a:xfrm>
            <a:off x="1195056" y="350819"/>
            <a:ext cx="9905999" cy="878757"/>
          </a:xfrm>
        </p:spPr>
        <p:txBody>
          <a:bodyPr vert="horz" lIns="91440" tIns="45720" rIns="91440" bIns="45720" rtlCol="0" anchor="ctr">
            <a:normAutofit/>
          </a:bodyPr>
          <a:lstStyle/>
          <a:p>
            <a:pPr algn="ctr">
              <a:lnSpc>
                <a:spcPct val="90000"/>
              </a:lnSpc>
            </a:pP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 </a:t>
            </a:r>
            <a:br>
              <a:rPr lang="en-US" sz="2800" b="1"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Tóm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thuyết</a:t>
            </a:r>
            <a:endParaRPr lang="en-US" sz="2800" b="1" dirty="0">
              <a:latin typeface="Times New Roman" panose="02020603050405020304" pitchFamily="18" charset="0"/>
              <a:cs typeface="Times New Roman" panose="02020603050405020304" pitchFamily="18" charset="0"/>
            </a:endParaRPr>
          </a:p>
        </p:txBody>
      </p:sp>
      <p:sp>
        <p:nvSpPr>
          <p:cNvPr id="71" name="Rounded Rectangle 70">
            <a:extLst>
              <a:ext uri="{FF2B5EF4-FFF2-40B4-BE49-F238E27FC236}">
                <a16:creationId xmlns:a16="http://schemas.microsoft.com/office/drawing/2014/main" id="{B92F4939-E069-6643-84CB-6EF6D73EDCAB}"/>
              </a:ext>
            </a:extLst>
          </p:cNvPr>
          <p:cNvSpPr/>
          <p:nvPr/>
        </p:nvSpPr>
        <p:spPr>
          <a:xfrm>
            <a:off x="814086" y="1701063"/>
            <a:ext cx="7301923" cy="4911468"/>
          </a:xfrm>
          <a:prstGeom prst="roundRect">
            <a:avLst/>
          </a:prstGeom>
          <a:solidFill>
            <a:srgbClr val="D0F1F1"/>
          </a:solidFill>
          <a:ln>
            <a:solidFill>
              <a:srgbClr val="D0F1F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ở</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Gióng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lão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tốt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đứa</a:t>
            </a:r>
            <a:r>
              <a:rPr lang="en-US" sz="2400" dirty="0">
                <a:solidFill>
                  <a:schemeClr val="tx1"/>
                </a:solidFill>
                <a:latin typeface="Times New Roman" panose="02020603050405020304" pitchFamily="18" charset="0"/>
                <a:cs typeface="Times New Roman" panose="02020603050405020304" pitchFamily="18" charset="0"/>
              </a:rPr>
              <a:t> con.</a:t>
            </a:r>
            <a:endParaRPr lang="en-VN"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hôm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a:t>
            </a:r>
            <a:r>
              <a:rPr lang="en-US" sz="2400" dirty="0">
                <a:solidFill>
                  <a:schemeClr val="tx1"/>
                </a:solidFill>
                <a:latin typeface="Times New Roman" panose="02020603050405020304" pitchFamily="18" charset="0"/>
                <a:cs typeface="Times New Roman" panose="02020603050405020304" pitchFamily="18" charset="0"/>
              </a:rPr>
              <a:t> ra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chân</a:t>
            </a:r>
            <a:r>
              <a:rPr lang="en-US" sz="2400" dirty="0">
                <a:solidFill>
                  <a:schemeClr val="tx1"/>
                </a:solidFill>
                <a:latin typeface="Times New Roman" panose="02020603050405020304" pitchFamily="18" charset="0"/>
                <a:cs typeface="Times New Roman" panose="02020603050405020304" pitchFamily="18" charset="0"/>
              </a:rPr>
              <a:t> to </a:t>
            </a:r>
            <a:r>
              <a:rPr lang="en-US" sz="2400" dirty="0" err="1">
                <a:solidFill>
                  <a:schemeClr val="tx1"/>
                </a:solidFill>
                <a:latin typeface="Times New Roman" panose="02020603050405020304" pitchFamily="18" charset="0"/>
                <a:cs typeface="Times New Roman" panose="02020603050405020304" pitchFamily="18" charset="0"/>
              </a:rPr>
              <a:t>ướm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sinh</a:t>
            </a:r>
            <a:r>
              <a:rPr lang="en-US" sz="2400" dirty="0">
                <a:solidFill>
                  <a:schemeClr val="tx1"/>
                </a:solidFill>
                <a:latin typeface="Times New Roman" panose="02020603050405020304" pitchFamily="18" charset="0"/>
                <a:cs typeface="Times New Roman" panose="02020603050405020304" pitchFamily="18" charset="0"/>
              </a:rPr>
              <a:t> ra </a:t>
            </a:r>
            <a:r>
              <a:rPr lang="en-US" sz="2400" dirty="0" err="1">
                <a:solidFill>
                  <a:schemeClr val="tx1"/>
                </a:solidFill>
                <a:latin typeface="Times New Roman" panose="02020603050405020304" pitchFamily="18" charset="0"/>
                <a:cs typeface="Times New Roman" panose="02020603050405020304" pitchFamily="18" charset="0"/>
              </a:rPr>
              <a:t>Gióng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vẫn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cười</a:t>
            </a:r>
            <a:r>
              <a:rPr lang="en-US" sz="2400" dirty="0">
                <a:solidFill>
                  <a:schemeClr val="tx1"/>
                </a:solidFill>
                <a:latin typeface="Times New Roman" panose="02020603050405020304" pitchFamily="18" charset="0"/>
                <a:cs typeface="Times New Roman" panose="02020603050405020304" pitchFamily="18" charset="0"/>
              </a:rPr>
              <a:t>. </a:t>
            </a:r>
            <a:endParaRPr lang="en-VN"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tìm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cứu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Gióng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liền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ngỏ</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xin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mang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ngựa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sắt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roi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sắt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sắt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Gióng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vươn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trượng</a:t>
            </a:r>
            <a:r>
              <a:rPr lang="en-US" sz="2400" dirty="0">
                <a:solidFill>
                  <a:schemeClr val="tx1"/>
                </a:solidFill>
                <a:latin typeface="Times New Roman" panose="02020603050405020304" pitchFamily="18" charset="0"/>
                <a:cs typeface="Times New Roman" panose="02020603050405020304" pitchFamily="18" charset="0"/>
              </a:rPr>
              <a:t>, phi </a:t>
            </a:r>
            <a:r>
              <a:rPr lang="en-US" sz="2400" dirty="0" err="1">
                <a:solidFill>
                  <a:schemeClr val="tx1"/>
                </a:solidFill>
                <a:latin typeface="Times New Roman" panose="02020603050405020304" pitchFamily="18" charset="0"/>
                <a:cs typeface="Times New Roman" panose="02020603050405020304" pitchFamily="18" charset="0"/>
              </a:rPr>
              <a:t>ngựa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tan.Gióng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đỉnh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núi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cởi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bỏ</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sắt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lẫn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ngựa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bay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trời</a:t>
            </a:r>
            <a:r>
              <a:rPr lang="en-US" sz="2400" dirty="0">
                <a:solidFill>
                  <a:schemeClr val="tx1"/>
                </a:solidFill>
                <a:latin typeface="Times New Roman" panose="02020603050405020304" pitchFamily="18" charset="0"/>
                <a:cs typeface="Times New Roman" panose="02020603050405020304" pitchFamily="18" charset="0"/>
              </a:rPr>
              <a:t>.</a:t>
            </a:r>
            <a:endParaRPr lang="en-VN"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nhớ</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a:t>
            </a:r>
            <a:r>
              <a:rPr lang="en-US" sz="2400" dirty="0">
                <a:solidFill>
                  <a:schemeClr val="tx1"/>
                </a:solidFill>
                <a:latin typeface="Times New Roman" panose="02020603050405020304" pitchFamily="18" charset="0"/>
                <a:cs typeface="Times New Roman" panose="02020603050405020304" pitchFamily="18" charset="0"/>
              </a:rPr>
              <a:t>.</a:t>
            </a:r>
            <a:r>
              <a:rPr lang="en-VN" sz="2400" dirty="0">
                <a:solidFill>
                  <a:schemeClr val="tx1"/>
                </a:solidFill>
                <a:effectLst/>
                <a:latin typeface="Times New Roman" panose="02020603050405020304" pitchFamily="18" charset="0"/>
                <a:cs typeface="Times New Roman" panose="02020603050405020304" pitchFamily="18" charset="0"/>
              </a:rPr>
              <a:t> </a:t>
            </a:r>
            <a:endParaRPr lang="en-VN" sz="2400"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Top 10 Bài văn phân tích nhân vật Thánh Gióng trong truyền thuyết &amp;quot;Thánh  Gióng&amp;quot; hay nhất - Toplist.vn">
            <a:extLst>
              <a:ext uri="{FF2B5EF4-FFF2-40B4-BE49-F238E27FC236}">
                <a16:creationId xmlns:a16="http://schemas.microsoft.com/office/drawing/2014/main" id="{1E84FC21-F1B4-B243-BDA7-D84D7093D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0527" y="1701062"/>
            <a:ext cx="3396320" cy="478386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898508CD-BC83-0D4A-A8B9-EBD44FDEFE10}"/>
              </a:ext>
            </a:extLst>
          </p:cNvPr>
          <p:cNvGrpSpPr/>
          <p:nvPr/>
        </p:nvGrpSpPr>
        <p:grpSpPr>
          <a:xfrm>
            <a:off x="2844285" y="1411724"/>
            <a:ext cx="3241524" cy="597722"/>
            <a:chOff x="2444825" y="1305747"/>
            <a:chExt cx="3241524" cy="597722"/>
          </a:xfrm>
        </p:grpSpPr>
        <p:sp>
          <p:nvSpPr>
            <p:cNvPr id="78" name="Pentagon 77">
              <a:extLst>
                <a:ext uri="{FF2B5EF4-FFF2-40B4-BE49-F238E27FC236}">
                  <a16:creationId xmlns:a16="http://schemas.microsoft.com/office/drawing/2014/main" id="{4A26EACA-86E3-C348-B946-7091688BFAF4}"/>
                </a:ext>
              </a:extLst>
            </p:cNvPr>
            <p:cNvSpPr/>
            <p:nvPr/>
          </p:nvSpPr>
          <p:spPr>
            <a:xfrm flipH="1">
              <a:off x="2444825" y="1305747"/>
              <a:ext cx="708248" cy="597722"/>
            </a:xfrm>
            <a:prstGeom prst="homePlate">
              <a:avLst/>
            </a:prstGeom>
            <a:solidFill>
              <a:srgbClr val="7C223A"/>
            </a:solidFill>
            <a:ln>
              <a:solidFill>
                <a:srgbClr val="7C2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800" dirty="0">
                <a:solidFill>
                  <a:schemeClr val="bg1"/>
                </a:solidFill>
                <a:latin typeface="Times New Roman" panose="02020603050405020304" pitchFamily="18" charset="0"/>
                <a:cs typeface="Times New Roman" panose="02020603050405020304" pitchFamily="18" charset="0"/>
              </a:endParaRPr>
            </a:p>
          </p:txBody>
        </p:sp>
        <p:sp>
          <p:nvSpPr>
            <p:cNvPr id="77" name="Pentagon 76">
              <a:extLst>
                <a:ext uri="{FF2B5EF4-FFF2-40B4-BE49-F238E27FC236}">
                  <a16:creationId xmlns:a16="http://schemas.microsoft.com/office/drawing/2014/main" id="{FC09CAAC-E56B-9D47-A3E4-133C37257C2F}"/>
                </a:ext>
              </a:extLst>
            </p:cNvPr>
            <p:cNvSpPr/>
            <p:nvPr/>
          </p:nvSpPr>
          <p:spPr>
            <a:xfrm>
              <a:off x="2762291" y="1305747"/>
              <a:ext cx="2924058" cy="597722"/>
            </a:xfrm>
            <a:prstGeom prst="homePlate">
              <a:avLst/>
            </a:prstGeom>
            <a:solidFill>
              <a:srgbClr val="7C223A"/>
            </a:solidFill>
            <a:ln>
              <a:solidFill>
                <a:srgbClr val="7C2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bg1"/>
                  </a:solidFill>
                  <a:latin typeface="Times New Roman" panose="02020603050405020304" pitchFamily="18" charset="0"/>
                  <a:cs typeface="Times New Roman" panose="02020603050405020304" pitchFamily="18" charset="0"/>
                </a:rPr>
                <a:t>THÁNH GIÓNG</a:t>
              </a:r>
              <a:endParaRPr lang="en-VN" sz="2800" dirty="0">
                <a:solidFill>
                  <a:schemeClr val="bg1"/>
                </a:solidFill>
                <a:latin typeface="Times New Roman" panose="02020603050405020304" pitchFamily="18" charset="0"/>
                <a:cs typeface="Times New Roman" panose="02020603050405020304" pitchFamily="18" charset="0"/>
              </a:endParaRPr>
            </a:p>
          </p:txBody>
        </p:sp>
      </p:grpSp>
      <p:pic>
        <p:nvPicPr>
          <p:cNvPr id="3" name="Picture 2" descr="Trẻ Em, Học Bài, Học Tập, Cậu Bé, Tải hình PNG 101 - Free.Vector6.com">
            <a:extLst>
              <a:ext uri="{FF2B5EF4-FFF2-40B4-BE49-F238E27FC236}">
                <a16:creationId xmlns:a16="http://schemas.microsoft.com/office/drawing/2014/main" id="{4D3FDADD-D0BD-9746-B355-0DF02A3F9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9" y="-129586"/>
            <a:ext cx="2376928" cy="237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921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4"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2" name="Rectangle 71">
            <a:extLst>
              <a:ext uri="{FF2B5EF4-FFF2-40B4-BE49-F238E27FC236}">
                <a16:creationId xmlns:a16="http://schemas.microsoft.com/office/drawing/2014/main" id="{C53527CE-0857-4148-A439-03E1284D2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90746C-A099-244E-A9F6-C4C482A6A270}"/>
              </a:ext>
            </a:extLst>
          </p:cNvPr>
          <p:cNvSpPr>
            <a:spLocks noGrp="1"/>
          </p:cNvSpPr>
          <p:nvPr>
            <p:ph type="title"/>
          </p:nvPr>
        </p:nvSpPr>
        <p:spPr>
          <a:xfrm>
            <a:off x="1195056" y="350819"/>
            <a:ext cx="9905999" cy="878757"/>
          </a:xfrm>
        </p:spPr>
        <p:txBody>
          <a:bodyPr vert="horz" lIns="91440" tIns="45720" rIns="91440" bIns="45720" rtlCol="0" anchor="ctr">
            <a:normAutofit/>
          </a:bodyPr>
          <a:lstStyle/>
          <a:p>
            <a:pPr algn="ctr">
              <a:lnSpc>
                <a:spcPct val="90000"/>
              </a:lnSpc>
            </a:pP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 </a:t>
            </a:r>
            <a:br>
              <a:rPr lang="en-US" sz="2800" b="1"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Tóm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thuyết</a:t>
            </a:r>
            <a:endParaRPr lang="en-US" sz="2800" b="1" dirty="0">
              <a:latin typeface="Times New Roman" panose="02020603050405020304" pitchFamily="18" charset="0"/>
              <a:cs typeface="Times New Roman" panose="02020603050405020304" pitchFamily="18" charset="0"/>
            </a:endParaRPr>
          </a:p>
        </p:txBody>
      </p:sp>
      <p:sp>
        <p:nvSpPr>
          <p:cNvPr id="71" name="Rounded Rectangle 70">
            <a:extLst>
              <a:ext uri="{FF2B5EF4-FFF2-40B4-BE49-F238E27FC236}">
                <a16:creationId xmlns:a16="http://schemas.microsoft.com/office/drawing/2014/main" id="{B92F4939-E069-6643-84CB-6EF6D73EDCAB}"/>
              </a:ext>
            </a:extLst>
          </p:cNvPr>
          <p:cNvSpPr/>
          <p:nvPr/>
        </p:nvSpPr>
        <p:spPr>
          <a:xfrm>
            <a:off x="814086" y="1701063"/>
            <a:ext cx="7301923" cy="4911468"/>
          </a:xfrm>
          <a:prstGeom prst="roundRect">
            <a:avLst/>
          </a:prstGeom>
          <a:solidFill>
            <a:srgbClr val="D0F1F1"/>
          </a:solidFill>
          <a:ln>
            <a:solidFill>
              <a:srgbClr val="D0F1F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Giặc</a:t>
            </a:r>
            <a:r>
              <a:rPr lang="en-US" sz="2000" dirty="0">
                <a:solidFill>
                  <a:schemeClr val="tx1"/>
                </a:solidFill>
                <a:latin typeface="Times New Roman" panose="02020603050405020304" pitchFamily="18" charset="0"/>
                <a:cs typeface="Times New Roman" panose="02020603050405020304" pitchFamily="18" charset="0"/>
              </a:rPr>
              <a:t> Minh </a:t>
            </a:r>
            <a:r>
              <a:rPr lang="en-US" sz="2000" dirty="0" err="1">
                <a:solidFill>
                  <a:schemeClr val="tx1"/>
                </a:solidFill>
                <a:latin typeface="Times New Roman" panose="02020603050405020304" pitchFamily="18" charset="0"/>
                <a:cs typeface="Times New Roman" panose="02020603050405020304" pitchFamily="18" charset="0"/>
              </a:rPr>
              <a:t>đô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hộ</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nghĩa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quân</a:t>
            </a:r>
            <a:r>
              <a:rPr lang="en-US" sz="2000" dirty="0">
                <a:solidFill>
                  <a:schemeClr val="tx1"/>
                </a:solidFill>
                <a:latin typeface="Times New Roman" panose="02020603050405020304" pitchFamily="18" charset="0"/>
                <a:cs typeface="Times New Roman" panose="02020603050405020304" pitchFamily="18" charset="0"/>
              </a:rPr>
              <a:t> Lam </a:t>
            </a:r>
            <a:r>
              <a:rPr lang="en-US" sz="2000" dirty="0" err="1">
                <a:solidFill>
                  <a:schemeClr val="tx1"/>
                </a:solidFill>
                <a:latin typeface="Times New Roman" panose="02020603050405020304" pitchFamily="18" charset="0"/>
                <a:cs typeface="Times New Roman" panose="02020603050405020304" pitchFamily="18" charset="0"/>
              </a:rPr>
              <a:t>Sơn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nổi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dậy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nhưng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bại</a:t>
            </a:r>
            <a:r>
              <a:rPr lang="en-US" sz="2000" dirty="0">
                <a:solidFill>
                  <a:schemeClr val="tx1"/>
                </a:solidFill>
                <a:latin typeface="Times New Roman" panose="02020603050405020304" pitchFamily="18" charset="0"/>
                <a:cs typeface="Times New Roman" panose="02020603050405020304" pitchFamily="18" charset="0"/>
              </a:rPr>
              <a:t>, Long </a:t>
            </a:r>
            <a:r>
              <a:rPr lang="en-US" sz="2000" dirty="0" err="1">
                <a:solidFill>
                  <a:schemeClr val="tx1"/>
                </a:solidFill>
                <a:latin typeface="Times New Roman" panose="02020603050405020304" pitchFamily="18" charset="0"/>
                <a:cs typeface="Times New Roman" panose="02020603050405020304" pitchFamily="18" charset="0"/>
              </a:rPr>
              <a:t>Quân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quyết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định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mượn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gươm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thần</a:t>
            </a:r>
            <a:r>
              <a:rPr lang="en-US" sz="2000" dirty="0">
                <a:solidFill>
                  <a:schemeClr val="tx1"/>
                </a:solidFill>
                <a:latin typeface="Times New Roman" panose="02020603050405020304" pitchFamily="18" charset="0"/>
                <a:cs typeface="Times New Roman" panose="02020603050405020304" pitchFamily="18" charset="0"/>
              </a:rPr>
              <a:t>.</a:t>
            </a:r>
            <a:endParaRPr lang="en-VN"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đánh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lần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kéo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đều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thấy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gươm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bèn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nhà</a:t>
            </a:r>
            <a:r>
              <a:rPr lang="en-US" sz="2000" dirty="0">
                <a:solidFill>
                  <a:schemeClr val="tx1"/>
                </a:solidFill>
                <a:latin typeface="Times New Roman" panose="02020603050405020304" pitchFamily="18" charset="0"/>
                <a:cs typeface="Times New Roman" panose="02020603050405020304" pitchFamily="18" charset="0"/>
              </a:rPr>
              <a:t>.</a:t>
            </a:r>
            <a:endParaRPr lang="en-VN"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 Lê </a:t>
            </a:r>
            <a:r>
              <a:rPr lang="en-US" sz="2000" dirty="0" err="1">
                <a:solidFill>
                  <a:schemeClr val="tx1"/>
                </a:solidFill>
                <a:latin typeface="Times New Roman" panose="02020603050405020304" pitchFamily="18" charset="0"/>
                <a:cs typeface="Times New Roman" panose="02020603050405020304" pitchFamily="18" charset="0"/>
              </a:rPr>
              <a:t>Lợi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thấy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gươm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cầm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xem</a:t>
            </a:r>
            <a:r>
              <a:rPr lang="en-US" sz="2000" dirty="0">
                <a:solidFill>
                  <a:schemeClr val="tx1"/>
                </a:solidFill>
                <a:latin typeface="Times New Roman" panose="02020603050405020304" pitchFamily="18" charset="0"/>
                <a:cs typeface="Times New Roman" panose="02020603050405020304" pitchFamily="18" charset="0"/>
              </a:rPr>
              <a:t>.</a:t>
            </a:r>
            <a:endParaRPr lang="en-VN"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 Lê </a:t>
            </a:r>
            <a:r>
              <a:rPr lang="en-US" sz="2000" dirty="0" err="1">
                <a:solidFill>
                  <a:schemeClr val="tx1"/>
                </a:solidFill>
                <a:latin typeface="Times New Roman" panose="02020603050405020304" pitchFamily="18" charset="0"/>
                <a:cs typeface="Times New Roman" panose="02020603050405020304" pitchFamily="18" charset="0"/>
              </a:rPr>
              <a:t>Lợi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thua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chạy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rừng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cờ</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bắt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chuôi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gươm</a:t>
            </a:r>
            <a:r>
              <a:rPr lang="en-US" sz="2000" dirty="0">
                <a:solidFill>
                  <a:schemeClr val="tx1"/>
                </a:solidFill>
                <a:latin typeface="Times New Roman" panose="02020603050405020304" pitchFamily="18" charset="0"/>
                <a:cs typeface="Times New Roman" panose="02020603050405020304" pitchFamily="18" charset="0"/>
              </a:rPr>
              <a:t>.</a:t>
            </a:r>
            <a:endParaRPr lang="en-VN"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 Lê </a:t>
            </a:r>
            <a:r>
              <a:rPr lang="en-US" sz="2000" dirty="0" err="1">
                <a:solidFill>
                  <a:schemeClr val="tx1"/>
                </a:solidFill>
                <a:latin typeface="Times New Roman" panose="02020603050405020304" pitchFamily="18" charset="0"/>
                <a:cs typeface="Times New Roman" panose="02020603050405020304" pitchFamily="18" charset="0"/>
              </a:rPr>
              <a:t>Lợi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gặp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truyện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hai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người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đem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gươm</a:t>
            </a:r>
            <a:r>
              <a:rPr lang="en-US" sz="2000" dirty="0">
                <a:solidFill>
                  <a:schemeClr val="tx1"/>
                </a:solidFill>
                <a:latin typeface="Times New Roman" panose="02020603050405020304" pitchFamily="18" charset="0"/>
                <a:cs typeface="Times New Roman" panose="02020603050405020304" pitchFamily="18" charset="0"/>
              </a:rPr>
              <a:t> ra </a:t>
            </a:r>
            <a:r>
              <a:rPr lang="en-US" sz="2000" dirty="0" err="1">
                <a:solidFill>
                  <a:schemeClr val="tx1"/>
                </a:solidFill>
                <a:latin typeface="Times New Roman" panose="02020603050405020304" pitchFamily="18" charset="0"/>
                <a:cs typeface="Times New Roman" panose="02020603050405020304" pitchFamily="18" charset="0"/>
              </a:rPr>
              <a:t>tra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nhau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vừa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như</a:t>
            </a:r>
            <a:r>
              <a:rPr lang="en-US" sz="2000" dirty="0">
                <a:solidFill>
                  <a:schemeClr val="tx1"/>
                </a:solidFill>
                <a:latin typeface="Times New Roman" panose="02020603050405020304" pitchFamily="18" charset="0"/>
                <a:cs typeface="Times New Roman" panose="02020603050405020304" pitchFamily="18" charset="0"/>
              </a:rPr>
              <a:t> in. Lê </a:t>
            </a:r>
            <a:r>
              <a:rPr lang="en-US" sz="2000" dirty="0" err="1">
                <a:solidFill>
                  <a:schemeClr val="tx1"/>
                </a:solidFill>
                <a:latin typeface="Times New Roman" panose="02020603050405020304" pitchFamily="18" charset="0"/>
                <a:cs typeface="Times New Roman" panose="02020603050405020304" pitchFamily="18" charset="0"/>
              </a:rPr>
              <a:t>Thận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cùng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tướng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lĩnh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nguyện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một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lòng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phò</a:t>
            </a:r>
            <a:r>
              <a:rPr lang="en-US" sz="2000" dirty="0">
                <a:solidFill>
                  <a:schemeClr val="tx1"/>
                </a:solidFill>
                <a:latin typeface="Times New Roman" panose="02020603050405020304" pitchFamily="18" charset="0"/>
                <a:cs typeface="Times New Roman" panose="02020603050405020304" pitchFamily="18" charset="0"/>
              </a:rPr>
              <a:t> Lê </a:t>
            </a:r>
            <a:r>
              <a:rPr lang="en-US" sz="2000" dirty="0" err="1">
                <a:solidFill>
                  <a:schemeClr val="tx1"/>
                </a:solidFill>
                <a:latin typeface="Times New Roman" panose="02020603050405020304" pitchFamily="18" charset="0"/>
                <a:cs typeface="Times New Roman" panose="02020603050405020304" pitchFamily="18" charset="0"/>
              </a:rPr>
              <a:t>Lợi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cứu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nước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nghĩa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nhanh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chóng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quét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sạch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giặc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ngoại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xâm</a:t>
            </a:r>
            <a:r>
              <a:rPr lang="en-US" sz="2000" dirty="0">
                <a:solidFill>
                  <a:schemeClr val="tx1"/>
                </a:solidFill>
                <a:latin typeface="Times New Roman" panose="02020603050405020304" pitchFamily="18" charset="0"/>
                <a:cs typeface="Times New Roman" panose="02020603050405020304" pitchFamily="18" charset="0"/>
              </a:rPr>
              <a:t>.</a:t>
            </a:r>
            <a:endParaRPr lang="en-VN"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nước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thanh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bình</a:t>
            </a:r>
            <a:r>
              <a:rPr lang="en-US" sz="2000" dirty="0">
                <a:solidFill>
                  <a:schemeClr val="tx1"/>
                </a:solidFill>
                <a:latin typeface="Times New Roman" panose="02020603050405020304" pitchFamily="18" charset="0"/>
                <a:cs typeface="Times New Roman" panose="02020603050405020304" pitchFamily="18" charset="0"/>
              </a:rPr>
              <a:t>, Lê </a:t>
            </a:r>
            <a:r>
              <a:rPr lang="en-US" sz="2000" dirty="0" err="1">
                <a:solidFill>
                  <a:schemeClr val="tx1"/>
                </a:solidFill>
                <a:latin typeface="Times New Roman" panose="02020603050405020304" pitchFamily="18" charset="0"/>
                <a:cs typeface="Times New Roman" panose="02020603050405020304" pitchFamily="18" charset="0"/>
              </a:rPr>
              <a:t>Lợi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vua</a:t>
            </a:r>
            <a:r>
              <a:rPr lang="en-US" sz="2000" dirty="0">
                <a:solidFill>
                  <a:schemeClr val="tx1"/>
                </a:solidFill>
                <a:latin typeface="Times New Roman" panose="02020603050405020304" pitchFamily="18" charset="0"/>
                <a:cs typeface="Times New Roman" panose="02020603050405020304" pitchFamily="18" charset="0"/>
              </a:rPr>
              <a:t>, Long </a:t>
            </a:r>
            <a:r>
              <a:rPr lang="en-US" sz="2000" dirty="0" err="1">
                <a:solidFill>
                  <a:schemeClr val="tx1"/>
                </a:solidFill>
                <a:latin typeface="Times New Roman" panose="02020603050405020304" pitchFamily="18" charset="0"/>
                <a:cs typeface="Times New Roman" panose="02020603050405020304" pitchFamily="18" charset="0"/>
              </a:rPr>
              <a:t>Quân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sai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Rùa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đòi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gươm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thần</a:t>
            </a:r>
            <a:r>
              <a:rPr lang="en-US" sz="2000" dirty="0">
                <a:solidFill>
                  <a:schemeClr val="tx1"/>
                </a:solidFill>
                <a:latin typeface="Times New Roman" panose="02020603050405020304" pitchFamily="18" charset="0"/>
                <a:cs typeface="Times New Roman" panose="02020603050405020304" pitchFamily="18" charset="0"/>
              </a:rPr>
              <a:t>.</a:t>
            </a:r>
            <a:endParaRPr lang="en-VN"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Vua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gươm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từ</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hồ</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Vọng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Hồ</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Gươm</a:t>
            </a:r>
            <a:r>
              <a:rPr lang="en-US" sz="2000" dirty="0">
                <a:solidFill>
                  <a:schemeClr val="tx1"/>
                </a:solidFill>
                <a:latin typeface="Times New Roman" panose="02020603050405020304" pitchFamily="18" charset="0"/>
                <a:cs typeface="Times New Roman" panose="02020603050405020304" pitchFamily="18" charset="0"/>
              </a:rPr>
              <a:t> hay </a:t>
            </a:r>
            <a:r>
              <a:rPr lang="en-US" sz="2000" dirty="0" err="1">
                <a:solidFill>
                  <a:schemeClr val="tx1"/>
                </a:solidFill>
                <a:latin typeface="Times New Roman" panose="02020603050405020304" pitchFamily="18" charset="0"/>
                <a:cs typeface="Times New Roman" panose="02020603050405020304" pitchFamily="18" charset="0"/>
              </a:rPr>
              <a:t>hồ</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Hoàn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Kiếm</a:t>
            </a:r>
            <a:r>
              <a:rPr lang="en-US" sz="2000" dirty="0">
                <a:solidFill>
                  <a:schemeClr val="tx1"/>
                </a:solidFill>
                <a:latin typeface="Times New Roman" panose="02020603050405020304" pitchFamily="18" charset="0"/>
                <a:cs typeface="Times New Roman" panose="02020603050405020304" pitchFamily="18" charset="0"/>
              </a:rPr>
              <a:t>.</a:t>
            </a:r>
            <a:r>
              <a:rPr lang="en-VN" sz="2000" dirty="0">
                <a:solidFill>
                  <a:schemeClr val="tx1"/>
                </a:solidFill>
                <a:effectLst/>
                <a:latin typeface="Times New Roman" panose="02020603050405020304" pitchFamily="18" charset="0"/>
                <a:cs typeface="Times New Roman" panose="02020603050405020304" pitchFamily="18" charset="0"/>
              </a:rPr>
              <a:t> </a:t>
            </a:r>
            <a:endParaRPr lang="en-VN" sz="2000" dirty="0">
              <a:solidFill>
                <a:schemeClr val="tx1"/>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98508CD-BC83-0D4A-A8B9-EBD44FDEFE10}"/>
              </a:ext>
            </a:extLst>
          </p:cNvPr>
          <p:cNvGrpSpPr/>
          <p:nvPr/>
        </p:nvGrpSpPr>
        <p:grpSpPr>
          <a:xfrm>
            <a:off x="2844285" y="1411724"/>
            <a:ext cx="3241524" cy="597722"/>
            <a:chOff x="2444825" y="1305747"/>
            <a:chExt cx="3241524" cy="597722"/>
          </a:xfrm>
        </p:grpSpPr>
        <p:sp>
          <p:nvSpPr>
            <p:cNvPr id="78" name="Pentagon 77">
              <a:extLst>
                <a:ext uri="{FF2B5EF4-FFF2-40B4-BE49-F238E27FC236}">
                  <a16:creationId xmlns:a16="http://schemas.microsoft.com/office/drawing/2014/main" id="{4A26EACA-86E3-C348-B946-7091688BFAF4}"/>
                </a:ext>
              </a:extLst>
            </p:cNvPr>
            <p:cNvSpPr/>
            <p:nvPr/>
          </p:nvSpPr>
          <p:spPr>
            <a:xfrm flipH="1">
              <a:off x="2444825" y="1305747"/>
              <a:ext cx="708248" cy="597722"/>
            </a:xfrm>
            <a:prstGeom prst="homePlate">
              <a:avLst/>
            </a:prstGeom>
            <a:solidFill>
              <a:srgbClr val="7C223A"/>
            </a:solidFill>
            <a:ln>
              <a:solidFill>
                <a:srgbClr val="7C2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800" dirty="0">
                <a:solidFill>
                  <a:schemeClr val="bg1"/>
                </a:solidFill>
                <a:latin typeface="Times New Roman" panose="02020603050405020304" pitchFamily="18" charset="0"/>
                <a:cs typeface="Times New Roman" panose="02020603050405020304" pitchFamily="18" charset="0"/>
              </a:endParaRPr>
            </a:p>
          </p:txBody>
        </p:sp>
        <p:sp>
          <p:nvSpPr>
            <p:cNvPr id="77" name="Pentagon 76">
              <a:extLst>
                <a:ext uri="{FF2B5EF4-FFF2-40B4-BE49-F238E27FC236}">
                  <a16:creationId xmlns:a16="http://schemas.microsoft.com/office/drawing/2014/main" id="{FC09CAAC-E56B-9D47-A3E4-133C37257C2F}"/>
                </a:ext>
              </a:extLst>
            </p:cNvPr>
            <p:cNvSpPr/>
            <p:nvPr/>
          </p:nvSpPr>
          <p:spPr>
            <a:xfrm>
              <a:off x="2762291" y="1305747"/>
              <a:ext cx="2924058" cy="597722"/>
            </a:xfrm>
            <a:prstGeom prst="homePlate">
              <a:avLst/>
            </a:prstGeom>
            <a:solidFill>
              <a:srgbClr val="7C223A"/>
            </a:solidFill>
            <a:ln>
              <a:solidFill>
                <a:srgbClr val="7C2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bg1"/>
                  </a:solidFill>
                  <a:latin typeface="Times New Roman" panose="02020603050405020304" pitchFamily="18" charset="0"/>
                  <a:cs typeface="Times New Roman" panose="02020603050405020304" pitchFamily="18" charset="0"/>
                </a:rPr>
                <a:t>Sự tích Hồ Gươm</a:t>
              </a:r>
              <a:endParaRPr lang="en-VN" sz="2800" dirty="0">
                <a:solidFill>
                  <a:schemeClr val="bg1"/>
                </a:solidFill>
                <a:latin typeface="Times New Roman" panose="02020603050405020304" pitchFamily="18" charset="0"/>
                <a:cs typeface="Times New Roman" panose="02020603050405020304" pitchFamily="18" charset="0"/>
              </a:endParaRPr>
            </a:p>
          </p:txBody>
        </p:sp>
      </p:grpSp>
      <p:pic>
        <p:nvPicPr>
          <p:cNvPr id="4100" name="Picture 4" descr="Sự tích hồ Hoàn Kiếm - Cổ tích Việt Nam">
            <a:extLst>
              <a:ext uri="{FF2B5EF4-FFF2-40B4-BE49-F238E27FC236}">
                <a16:creationId xmlns:a16="http://schemas.microsoft.com/office/drawing/2014/main" id="{03157217-7D5F-A14A-8B05-A12ED8476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3870" y="2046199"/>
            <a:ext cx="4175358" cy="417535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descr="Trẻ Em, Học Bài, Học Tập, Cậu Bé, Tải hình PNG 101 - Free.Vector6.com">
            <a:extLst>
              <a:ext uri="{FF2B5EF4-FFF2-40B4-BE49-F238E27FC236}">
                <a16:creationId xmlns:a16="http://schemas.microsoft.com/office/drawing/2014/main" id="{E44AF61D-CD19-DA44-B71A-9230C902B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9" y="-129586"/>
            <a:ext cx="2376928" cy="237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2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85798" y="812800"/>
            <a:ext cx="10871199" cy="1600200"/>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1269999" y="1012972"/>
            <a:ext cx="9652002" cy="1077218"/>
          </a:xfrm>
          <a:prstGeom prst="rect">
            <a:avLst/>
          </a:prstGeom>
          <a:noFill/>
        </p:spPr>
        <p:txBody>
          <a:bodyPr wrap="square" rtlCol="0">
            <a:spAutoFit/>
          </a:bodyPr>
          <a:lstStyle/>
          <a:p>
            <a:pPr algn="ctr"/>
            <a:r>
              <a:rPr lang="en-VN" sz="3200" b="1" dirty="0">
                <a:solidFill>
                  <a:schemeClr val="bg1"/>
                </a:solidFill>
                <a:latin typeface="Times New Roman" panose="02020603050405020304" pitchFamily="18" charset="0"/>
                <a:cs typeface="Times New Roman" panose="02020603050405020304" pitchFamily="18" charset="0"/>
              </a:rPr>
              <a:t>Trong truyện Sự tích Hồ Gươm, ai là người trực tiếp nhận được gươm thần?</a:t>
            </a:r>
          </a:p>
        </p:txBody>
      </p:sp>
      <p:sp>
        <p:nvSpPr>
          <p:cNvPr id="27" name="TextBox 26">
            <a:extLst>
              <a:ext uri="{FF2B5EF4-FFF2-40B4-BE49-F238E27FC236}">
                <a16:creationId xmlns:a16="http://schemas.microsoft.com/office/drawing/2014/main" id="{43B2AA1C-BA39-9540-8B42-62C15E2DB776}"/>
              </a:ext>
            </a:extLst>
          </p:cNvPr>
          <p:cNvSpPr txBox="1"/>
          <p:nvPr/>
        </p:nvSpPr>
        <p:spPr>
          <a:xfrm>
            <a:off x="685798" y="2890391"/>
            <a:ext cx="9652002"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A. Lê Lợi</a:t>
            </a:r>
          </a:p>
        </p:txBody>
      </p:sp>
      <p:sp>
        <p:nvSpPr>
          <p:cNvPr id="28" name="TextBox 27">
            <a:extLst>
              <a:ext uri="{FF2B5EF4-FFF2-40B4-BE49-F238E27FC236}">
                <a16:creationId xmlns:a16="http://schemas.microsoft.com/office/drawing/2014/main" id="{29E26260-415B-374A-8413-B71532AC1627}"/>
              </a:ext>
            </a:extLst>
          </p:cNvPr>
          <p:cNvSpPr txBox="1"/>
          <p:nvPr/>
        </p:nvSpPr>
        <p:spPr>
          <a:xfrm>
            <a:off x="685798" y="3860226"/>
            <a:ext cx="9652002"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B. Nguyễn Trãi</a:t>
            </a:r>
          </a:p>
        </p:txBody>
      </p:sp>
      <p:sp>
        <p:nvSpPr>
          <p:cNvPr id="29" name="TextBox 28">
            <a:extLst>
              <a:ext uri="{FF2B5EF4-FFF2-40B4-BE49-F238E27FC236}">
                <a16:creationId xmlns:a16="http://schemas.microsoft.com/office/drawing/2014/main" id="{5376C2B3-35C5-B746-BD4D-E851EB35ED79}"/>
              </a:ext>
            </a:extLst>
          </p:cNvPr>
          <p:cNvSpPr txBox="1"/>
          <p:nvPr/>
        </p:nvSpPr>
        <p:spPr>
          <a:xfrm>
            <a:off x="685798" y="4830061"/>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C. Lê Thận</a:t>
            </a:r>
          </a:p>
        </p:txBody>
      </p:sp>
      <p:sp>
        <p:nvSpPr>
          <p:cNvPr id="30" name="TextBox 29">
            <a:extLst>
              <a:ext uri="{FF2B5EF4-FFF2-40B4-BE49-F238E27FC236}">
                <a16:creationId xmlns:a16="http://schemas.microsoft.com/office/drawing/2014/main" id="{19DA02AD-82EA-3841-B3F0-26FA9221B461}"/>
              </a:ext>
            </a:extLst>
          </p:cNvPr>
          <p:cNvSpPr txBox="1"/>
          <p:nvPr/>
        </p:nvSpPr>
        <p:spPr>
          <a:xfrm>
            <a:off x="685798" y="5799896"/>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D. Nghĩa quân Lam Sơn</a:t>
            </a:r>
          </a:p>
        </p:txBody>
      </p:sp>
    </p:spTree>
    <p:extLst>
      <p:ext uri="{BB962C8B-B14F-4D97-AF65-F5344CB8AC3E}">
        <p14:creationId xmlns:p14="http://schemas.microsoft.com/office/powerpoint/2010/main" val="2635388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9"/>
                                        </p:tgtEl>
                                        <p:attrNameLst>
                                          <p:attrName>fillcolor</p:attrName>
                                        </p:attrNameLst>
                                      </p:cBhvr>
                                      <p:to>
                                        <a:schemeClr val="accent2"/>
                                      </p:to>
                                    </p:animClr>
                                    <p:set>
                                      <p:cBhvr>
                                        <p:cTn id="7" dur="2000" fill="hold"/>
                                        <p:tgtEl>
                                          <p:spTgt spid="29"/>
                                        </p:tgtEl>
                                        <p:attrNameLst>
                                          <p:attrName>fill.type</p:attrName>
                                        </p:attrNameLst>
                                      </p:cBhvr>
                                      <p:to>
                                        <p:strVal val="solid"/>
                                      </p:to>
                                    </p:set>
                                    <p:set>
                                      <p:cBhvr>
                                        <p:cTn id="8" dur="20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4"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2" name="Rectangle 71">
            <a:extLst>
              <a:ext uri="{FF2B5EF4-FFF2-40B4-BE49-F238E27FC236}">
                <a16:creationId xmlns:a16="http://schemas.microsoft.com/office/drawing/2014/main" id="{C53527CE-0857-4148-A439-03E1284D2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90746C-A099-244E-A9F6-C4C482A6A270}"/>
              </a:ext>
            </a:extLst>
          </p:cNvPr>
          <p:cNvSpPr>
            <a:spLocks noGrp="1"/>
          </p:cNvSpPr>
          <p:nvPr>
            <p:ph type="title"/>
          </p:nvPr>
        </p:nvSpPr>
        <p:spPr>
          <a:xfrm>
            <a:off x="1195056" y="350819"/>
            <a:ext cx="9905999" cy="878757"/>
          </a:xfrm>
        </p:spPr>
        <p:txBody>
          <a:bodyPr vert="horz" lIns="91440" tIns="45720" rIns="91440" bIns="45720" rtlCol="0" anchor="ctr">
            <a:normAutofit/>
          </a:bodyPr>
          <a:lstStyle/>
          <a:p>
            <a:pPr algn="ctr">
              <a:lnSpc>
                <a:spcPct val="90000"/>
              </a:lnSpc>
            </a:pP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 </a:t>
            </a:r>
            <a:br>
              <a:rPr lang="en-US" sz="2800" b="1"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Tóm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thuyết</a:t>
            </a:r>
            <a:endParaRPr lang="en-US" sz="2800" b="1" dirty="0">
              <a:latin typeface="Times New Roman" panose="02020603050405020304" pitchFamily="18" charset="0"/>
              <a:cs typeface="Times New Roman" panose="02020603050405020304" pitchFamily="18" charset="0"/>
            </a:endParaRPr>
          </a:p>
        </p:txBody>
      </p:sp>
      <p:sp>
        <p:nvSpPr>
          <p:cNvPr id="71" name="Rounded Rectangle 70">
            <a:extLst>
              <a:ext uri="{FF2B5EF4-FFF2-40B4-BE49-F238E27FC236}">
                <a16:creationId xmlns:a16="http://schemas.microsoft.com/office/drawing/2014/main" id="{B92F4939-E069-6643-84CB-6EF6D73EDCAB}"/>
              </a:ext>
            </a:extLst>
          </p:cNvPr>
          <p:cNvSpPr/>
          <p:nvPr/>
        </p:nvSpPr>
        <p:spPr>
          <a:xfrm>
            <a:off x="814086" y="1701063"/>
            <a:ext cx="7301923" cy="4911468"/>
          </a:xfrm>
          <a:prstGeom prst="roundRect">
            <a:avLst/>
          </a:prstGeom>
          <a:solidFill>
            <a:srgbClr val="D0F1F1"/>
          </a:solidFill>
          <a:ln>
            <a:solidFill>
              <a:srgbClr val="D0F1F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sáu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muốn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giỏi</a:t>
            </a:r>
            <a:r>
              <a:rPr lang="en-US" sz="2800" dirty="0">
                <a:solidFill>
                  <a:schemeClr val="tx1"/>
                </a:solidFill>
                <a:latin typeface="Times New Roman" panose="02020603050405020304" pitchFamily="18" charset="0"/>
                <a:cs typeface="Times New Roman" panose="02020603050405020304" pitchFamily="18" charset="0"/>
              </a:rPr>
              <a:t>.</a:t>
            </a:r>
            <a:endParaRPr lang="en-VN"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đua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cỗ</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hậu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riêng</a:t>
            </a:r>
            <a:r>
              <a:rPr lang="en-US" sz="2800" dirty="0">
                <a:solidFill>
                  <a:schemeClr val="tx1"/>
                </a:solidFill>
                <a:latin typeface="Times New Roman" panose="02020603050405020304" pitchFamily="18" charset="0"/>
                <a:cs typeface="Times New Roman" panose="02020603050405020304" pitchFamily="18" charset="0"/>
              </a:rPr>
              <a:t> Lang </a:t>
            </a:r>
            <a:r>
              <a:rPr lang="en-US" sz="2800" dirty="0" err="1">
                <a:solidFill>
                  <a:schemeClr val="tx1"/>
                </a:solidFill>
                <a:latin typeface="Times New Roman" panose="02020603050405020304" pitchFamily="18" charset="0"/>
                <a:cs typeface="Times New Roman" panose="02020603050405020304" pitchFamily="18" charset="0"/>
              </a:rPr>
              <a:t>Liêu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vua</a:t>
            </a:r>
            <a:r>
              <a:rPr lang="en-US" sz="2800" dirty="0">
                <a:solidFill>
                  <a:schemeClr val="tx1"/>
                </a:solidFill>
                <a:latin typeface="Times New Roman" panose="02020603050405020304" pitchFamily="18" charset="0"/>
                <a:cs typeface="Times New Roman" panose="02020603050405020304" pitchFamily="18" charset="0"/>
              </a:rPr>
              <a:t>.</a:t>
            </a:r>
            <a:endParaRPr lang="en-VN"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Vua</a:t>
            </a:r>
            <a:r>
              <a:rPr lang="en-US" sz="2800" dirty="0">
                <a:solidFill>
                  <a:schemeClr val="tx1"/>
                </a:solidFill>
                <a:latin typeface="Times New Roman" panose="02020603050405020304" pitchFamily="18" charset="0"/>
                <a:cs typeface="Times New Roman" panose="02020603050405020304" pitchFamily="18" charset="0"/>
              </a:rPr>
              <a:t> cha </a:t>
            </a:r>
            <a:r>
              <a:rPr lang="en-US" sz="2800" dirty="0" err="1">
                <a:solidFill>
                  <a:schemeClr val="tx1"/>
                </a:solidFill>
                <a:latin typeface="Times New Roman" panose="02020603050405020304" pitchFamily="18" charset="0"/>
                <a:cs typeface="Times New Roman" panose="02020603050405020304" pitchFamily="18" charset="0"/>
              </a:rPr>
              <a:t>chọn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lang </a:t>
            </a:r>
            <a:r>
              <a:rPr lang="en-US" sz="2800" dirty="0" err="1">
                <a:solidFill>
                  <a:schemeClr val="tx1"/>
                </a:solidFill>
                <a:latin typeface="Times New Roman" panose="02020603050405020304" pitchFamily="18" charset="0"/>
                <a:cs typeface="Times New Roman" panose="02020603050405020304" pitchFamily="18" charset="0"/>
              </a:rPr>
              <a:t>Liêu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chàng</a:t>
            </a:r>
            <a:r>
              <a:rPr lang="en-US" sz="2800" dirty="0">
                <a:solidFill>
                  <a:schemeClr val="tx1"/>
                </a:solidFill>
                <a:latin typeface="Times New Roman" panose="02020603050405020304" pitchFamily="18" charset="0"/>
                <a:cs typeface="Times New Roman" panose="02020603050405020304" pitchFamily="18" charset="0"/>
              </a:rPr>
              <a:t>.</a:t>
            </a:r>
            <a:endParaRPr lang="en-VN"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ta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chưng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giầy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tết</a:t>
            </a:r>
            <a:r>
              <a:rPr lang="en-US" sz="2800" dirty="0">
                <a:solidFill>
                  <a:schemeClr val="tx1"/>
                </a:solidFill>
                <a:latin typeface="Times New Roman" panose="02020603050405020304" pitchFamily="18" charset="0"/>
                <a:cs typeface="Times New Roman" panose="02020603050405020304" pitchFamily="18" charset="0"/>
              </a:rPr>
              <a:t>.</a:t>
            </a:r>
            <a:r>
              <a:rPr lang="en-VN" sz="2800" dirty="0">
                <a:solidFill>
                  <a:schemeClr val="tx1"/>
                </a:solidFill>
                <a:effectLst/>
                <a:latin typeface="Times New Roman" panose="02020603050405020304" pitchFamily="18" charset="0"/>
                <a:cs typeface="Times New Roman" panose="02020603050405020304" pitchFamily="18" charset="0"/>
              </a:rPr>
              <a:t> </a:t>
            </a:r>
            <a:endParaRPr lang="en-VN" sz="2800" dirty="0">
              <a:solidFill>
                <a:schemeClr val="tx1"/>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98508CD-BC83-0D4A-A8B9-EBD44FDEFE10}"/>
              </a:ext>
            </a:extLst>
          </p:cNvPr>
          <p:cNvGrpSpPr/>
          <p:nvPr/>
        </p:nvGrpSpPr>
        <p:grpSpPr>
          <a:xfrm>
            <a:off x="2844285" y="1411724"/>
            <a:ext cx="3241524" cy="597722"/>
            <a:chOff x="2444825" y="1305747"/>
            <a:chExt cx="3241524" cy="597722"/>
          </a:xfrm>
        </p:grpSpPr>
        <p:sp>
          <p:nvSpPr>
            <p:cNvPr id="78" name="Pentagon 77">
              <a:extLst>
                <a:ext uri="{FF2B5EF4-FFF2-40B4-BE49-F238E27FC236}">
                  <a16:creationId xmlns:a16="http://schemas.microsoft.com/office/drawing/2014/main" id="{4A26EACA-86E3-C348-B946-7091688BFAF4}"/>
                </a:ext>
              </a:extLst>
            </p:cNvPr>
            <p:cNvSpPr/>
            <p:nvPr/>
          </p:nvSpPr>
          <p:spPr>
            <a:xfrm flipH="1">
              <a:off x="2444825" y="1305747"/>
              <a:ext cx="708248" cy="597722"/>
            </a:xfrm>
            <a:prstGeom prst="homePlate">
              <a:avLst/>
            </a:prstGeom>
            <a:solidFill>
              <a:srgbClr val="7C223A"/>
            </a:solidFill>
            <a:ln>
              <a:solidFill>
                <a:srgbClr val="7C2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800" dirty="0">
                <a:solidFill>
                  <a:schemeClr val="bg1"/>
                </a:solidFill>
                <a:latin typeface="Times New Roman" panose="02020603050405020304" pitchFamily="18" charset="0"/>
                <a:cs typeface="Times New Roman" panose="02020603050405020304" pitchFamily="18" charset="0"/>
              </a:endParaRPr>
            </a:p>
          </p:txBody>
        </p:sp>
        <p:sp>
          <p:nvSpPr>
            <p:cNvPr id="77" name="Pentagon 76">
              <a:extLst>
                <a:ext uri="{FF2B5EF4-FFF2-40B4-BE49-F238E27FC236}">
                  <a16:creationId xmlns:a16="http://schemas.microsoft.com/office/drawing/2014/main" id="{FC09CAAC-E56B-9D47-A3E4-133C37257C2F}"/>
                </a:ext>
              </a:extLst>
            </p:cNvPr>
            <p:cNvSpPr/>
            <p:nvPr/>
          </p:nvSpPr>
          <p:spPr>
            <a:xfrm>
              <a:off x="2762291" y="1305747"/>
              <a:ext cx="2924058" cy="597722"/>
            </a:xfrm>
            <a:prstGeom prst="homePlate">
              <a:avLst/>
            </a:prstGeom>
            <a:solidFill>
              <a:srgbClr val="7C223A"/>
            </a:solidFill>
            <a:ln>
              <a:solidFill>
                <a:srgbClr val="7C2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a:solidFill>
                    <a:schemeClr val="bg1"/>
                  </a:solidFill>
                  <a:latin typeface="Times New Roman" panose="02020603050405020304" pitchFamily="18" charset="0"/>
                  <a:cs typeface="Times New Roman" panose="02020603050405020304" pitchFamily="18" charset="0"/>
                </a:rPr>
                <a:t>Bánh chưng, bánh giầy</a:t>
              </a:r>
              <a:endParaRPr lang="en-VN" sz="2200" dirty="0">
                <a:solidFill>
                  <a:schemeClr val="bg1"/>
                </a:solidFill>
                <a:latin typeface="Times New Roman" panose="02020603050405020304" pitchFamily="18" charset="0"/>
                <a:cs typeface="Times New Roman" panose="02020603050405020304" pitchFamily="18" charset="0"/>
              </a:endParaRPr>
            </a:p>
          </p:txBody>
        </p:sp>
      </p:grpSp>
      <p:pic>
        <p:nvPicPr>
          <p:cNvPr id="6146" name="Picture 2" descr="Minh Khai Book Store - SỰ TÍCH BÁNH CHƯNG BÁNH GIẦY - KHO TÀNG TRUYỆN CỔ  TÍCH">
            <a:extLst>
              <a:ext uri="{FF2B5EF4-FFF2-40B4-BE49-F238E27FC236}">
                <a16:creationId xmlns:a16="http://schemas.microsoft.com/office/drawing/2014/main" id="{2B322032-D5CC-5F44-8DB8-8BF54EC9E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9943" y="1625164"/>
            <a:ext cx="3531329" cy="496151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descr="Trẻ Em, Học Bài, Học Tập, Cậu Bé, Tải hình PNG 101 - Free.Vector6.com">
            <a:extLst>
              <a:ext uri="{FF2B5EF4-FFF2-40B4-BE49-F238E27FC236}">
                <a16:creationId xmlns:a16="http://schemas.microsoft.com/office/drawing/2014/main" id="{D3B52A47-C546-E543-BC5A-F0166B216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79" y="-129586"/>
            <a:ext cx="2376928" cy="237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705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4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99" name="Rectangle 198">
            <a:extLst>
              <a:ext uri="{FF2B5EF4-FFF2-40B4-BE49-F238E27FC236}">
                <a16:creationId xmlns:a16="http://schemas.microsoft.com/office/drawing/2014/main" id="{1C199AA6-C640-43C5-B2E4-ABA256856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itle 1">
            <a:extLst>
              <a:ext uri="{FF2B5EF4-FFF2-40B4-BE49-F238E27FC236}">
                <a16:creationId xmlns:a16="http://schemas.microsoft.com/office/drawing/2014/main" id="{E31BD5C4-E2EE-F04A-806C-5E940112AF8B}"/>
              </a:ext>
            </a:extLst>
          </p:cNvPr>
          <p:cNvSpPr>
            <a:spLocks noGrp="1"/>
          </p:cNvSpPr>
          <p:nvPr>
            <p:ph type="title"/>
          </p:nvPr>
        </p:nvSpPr>
        <p:spPr>
          <a:xfrm>
            <a:off x="1372640" y="788156"/>
            <a:ext cx="6036235" cy="1288704"/>
          </a:xfrm>
        </p:spPr>
        <p:txBody>
          <a:bodyPr vert="horz" lIns="91440" tIns="45720" rIns="91440" bIns="45720" rtlCol="0" anchor="b">
            <a:normAutofit fontScale="90000"/>
          </a:bodyPr>
          <a:lstStyle/>
          <a:p>
            <a:pPr algn="ctr">
              <a:lnSpc>
                <a:spcPct val="90000"/>
              </a:lnSpc>
            </a:pPr>
            <a:r>
              <a:rPr lang="en-US" sz="4500" b="1" dirty="0" err="1">
                <a:latin typeface="Times New Roman" panose="02020603050405020304" pitchFamily="18" charset="0"/>
                <a:cs typeface="Times New Roman" panose="02020603050405020304" pitchFamily="18" charset="0"/>
              </a:rPr>
              <a:t>Bài</a:t>
            </a:r>
            <a:r>
              <a:rPr lang="en-US" sz="4500" b="1" dirty="0">
                <a:latin typeface="Times New Roman" panose="02020603050405020304" pitchFamily="18" charset="0"/>
                <a:cs typeface="Times New Roman" panose="02020603050405020304" pitchFamily="18" charset="0"/>
              </a:rPr>
              <a:t> 2: </a:t>
            </a:r>
            <a:br>
              <a:rPr lang="en-US" sz="4500" b="1" dirty="0">
                <a:latin typeface="Times New Roman" panose="02020603050405020304" pitchFamily="18" charset="0"/>
                <a:cs typeface="Times New Roman" panose="02020603050405020304" pitchFamily="18" charset="0"/>
              </a:rPr>
            </a:br>
            <a:r>
              <a:rPr lang="en-US" sz="4500" b="1" dirty="0" err="1">
                <a:latin typeface="Times New Roman" panose="02020603050405020304" pitchFamily="18" charset="0"/>
                <a:cs typeface="Times New Roman" panose="02020603050405020304" pitchFamily="18" charset="0"/>
              </a:rPr>
              <a:t>Sự</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kiện</a:t>
            </a:r>
            <a:r>
              <a:rPr lang="en-US" sz="4500" b="1" dirty="0">
                <a:latin typeface="Times New Roman" panose="02020603050405020304" pitchFamily="18" charset="0"/>
                <a:cs typeface="Times New Roman" panose="02020603050405020304" pitchFamily="18" charset="0"/>
              </a:rPr>
              <a:t>, chi </a:t>
            </a:r>
            <a:r>
              <a:rPr lang="en-US" sz="4500" b="1" dirty="0" err="1">
                <a:latin typeface="Times New Roman" panose="02020603050405020304" pitchFamily="18" charset="0"/>
                <a:cs typeface="Times New Roman" panose="02020603050405020304" pitchFamily="18" charset="0"/>
              </a:rPr>
              <a:t>tiết</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đáng</a:t>
            </a:r>
            <a:r>
              <a:rPr lang="en-US" sz="4500" b="1" dirty="0">
                <a:latin typeface="Times New Roman" panose="02020603050405020304" pitchFamily="18" charset="0"/>
                <a:cs typeface="Times New Roman" panose="02020603050405020304" pitchFamily="18" charset="0"/>
              </a:rPr>
              <a:t> </a:t>
            </a:r>
            <a:r>
              <a:rPr lang="en-US" sz="4500" b="1" dirty="0" err="1">
                <a:latin typeface="Times New Roman" panose="02020603050405020304" pitchFamily="18" charset="0"/>
                <a:cs typeface="Times New Roman" panose="02020603050405020304" pitchFamily="18" charset="0"/>
              </a:rPr>
              <a:t>nhớ</a:t>
            </a:r>
            <a:endParaRPr lang="en-US" sz="4500" b="1" dirty="0">
              <a:latin typeface="Times New Roman" panose="02020603050405020304" pitchFamily="18" charset="0"/>
              <a:cs typeface="Times New Roman" panose="02020603050405020304" pitchFamily="18" charset="0"/>
            </a:endParaRPr>
          </a:p>
        </p:txBody>
      </p:sp>
      <p:pic>
        <p:nvPicPr>
          <p:cNvPr id="8196" name="Picture 4" descr="Tóm tắt truyền thuyết Sự tích Hồ Gươm - Văn mẫu lớp 6 (6 mẫu)">
            <a:extLst>
              <a:ext uri="{FF2B5EF4-FFF2-40B4-BE49-F238E27FC236}">
                <a16:creationId xmlns:a16="http://schemas.microsoft.com/office/drawing/2014/main" id="{771A8E7A-4449-7641-AA73-94F157593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45" r="7160" b="-4"/>
          <a:stretch/>
        </p:blipFill>
        <p:spPr bwMode="auto">
          <a:xfrm>
            <a:off x="8974667" y="10"/>
            <a:ext cx="3217333" cy="230305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ruyện cổ tích Thánh Gióng Việt Nam">
            <a:extLst>
              <a:ext uri="{FF2B5EF4-FFF2-40B4-BE49-F238E27FC236}">
                <a16:creationId xmlns:a16="http://schemas.microsoft.com/office/drawing/2014/main" id="{7ABB19AA-ADC6-2F4D-9E8E-16ABCDC75E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49" r="1406" b="3"/>
          <a:stretch/>
        </p:blipFill>
        <p:spPr bwMode="auto">
          <a:xfrm>
            <a:off x="8974667" y="2277532"/>
            <a:ext cx="3217333" cy="230306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Nguồn gốc, ý nghĩa của bánh chưng bánh giầy và bánh tét trong ngày Tết">
            <a:extLst>
              <a:ext uri="{FF2B5EF4-FFF2-40B4-BE49-F238E27FC236}">
                <a16:creationId xmlns:a16="http://schemas.microsoft.com/office/drawing/2014/main" id="{34B13EEA-1219-814C-9553-824EF03650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07" r="5379" b="-3"/>
          <a:stretch/>
        </p:blipFill>
        <p:spPr bwMode="auto">
          <a:xfrm>
            <a:off x="8974667" y="4559808"/>
            <a:ext cx="3217333" cy="2303069"/>
          </a:xfrm>
          <a:prstGeom prst="rect">
            <a:avLst/>
          </a:prstGeom>
          <a:noFill/>
          <a:extLst>
            <a:ext uri="{909E8E84-426E-40DD-AFC4-6F175D3DCCD1}">
              <a14:hiddenFill xmlns:a14="http://schemas.microsoft.com/office/drawing/2010/main">
                <a:solidFill>
                  <a:srgbClr val="FFFFFF"/>
                </a:solidFill>
              </a14:hiddenFill>
            </a:ext>
          </a:extLst>
        </p:spPr>
      </p:pic>
      <p:grpSp>
        <p:nvGrpSpPr>
          <p:cNvPr id="201" name="Group 200">
            <a:extLst>
              <a:ext uri="{FF2B5EF4-FFF2-40B4-BE49-F238E27FC236}">
                <a16:creationId xmlns:a16="http://schemas.microsoft.com/office/drawing/2014/main" id="{2882EEBC-3C80-4CC1-8B36-25696419E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0219" y="7075"/>
            <a:ext cx="598291" cy="6858422"/>
            <a:chOff x="4812629" y="-1"/>
            <a:chExt cx="598291" cy="6858422"/>
          </a:xfrm>
        </p:grpSpPr>
        <p:sp>
          <p:nvSpPr>
            <p:cNvPr id="202" name="Freeform 6">
              <a:extLst>
                <a:ext uri="{FF2B5EF4-FFF2-40B4-BE49-F238E27FC236}">
                  <a16:creationId xmlns:a16="http://schemas.microsoft.com/office/drawing/2014/main" id="{856F2571-B80F-4874-9D49-22C9FEC01E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194661" y="272871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105">
              <a:extLst>
                <a:ext uri="{FF2B5EF4-FFF2-40B4-BE49-F238E27FC236}">
                  <a16:creationId xmlns:a16="http://schemas.microsoft.com/office/drawing/2014/main" id="{EE768FB6-D817-4629-A2F4-DF6DD3C24B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818069" y="478302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106">
              <a:extLst>
                <a:ext uri="{FF2B5EF4-FFF2-40B4-BE49-F238E27FC236}">
                  <a16:creationId xmlns:a16="http://schemas.microsoft.com/office/drawing/2014/main" id="{182F3F66-45F0-4CAF-9F32-A6403A4CDB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834636" y="617182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107">
              <a:extLst>
                <a:ext uri="{FF2B5EF4-FFF2-40B4-BE49-F238E27FC236}">
                  <a16:creationId xmlns:a16="http://schemas.microsoft.com/office/drawing/2014/main" id="{A2F17290-72CF-4ED1-9E3A-C5D5422EB4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893838" y="454195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108">
              <a:extLst>
                <a:ext uri="{FF2B5EF4-FFF2-40B4-BE49-F238E27FC236}">
                  <a16:creationId xmlns:a16="http://schemas.microsoft.com/office/drawing/2014/main" id="{CAD03EFF-9255-4D87-B5FC-CF92B41B03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850256" y="5568511"/>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109">
              <a:extLst>
                <a:ext uri="{FF2B5EF4-FFF2-40B4-BE49-F238E27FC236}">
                  <a16:creationId xmlns:a16="http://schemas.microsoft.com/office/drawing/2014/main" id="{CAA82E54-C779-400F-B6F0-E6CB35C36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834272" y="507289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110">
              <a:extLst>
                <a:ext uri="{FF2B5EF4-FFF2-40B4-BE49-F238E27FC236}">
                  <a16:creationId xmlns:a16="http://schemas.microsoft.com/office/drawing/2014/main" id="{1DA44511-73CE-4CFA-BB73-C03C29B597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864001" y="6402527"/>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111">
              <a:extLst>
                <a:ext uri="{FF2B5EF4-FFF2-40B4-BE49-F238E27FC236}">
                  <a16:creationId xmlns:a16="http://schemas.microsoft.com/office/drawing/2014/main" id="{99246839-4CBD-4F87-943F-B35418304A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859257" y="5341955"/>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112">
              <a:extLst>
                <a:ext uri="{FF2B5EF4-FFF2-40B4-BE49-F238E27FC236}">
                  <a16:creationId xmlns:a16="http://schemas.microsoft.com/office/drawing/2014/main" id="{F4EE5929-41A9-41EC-92EC-3A0D3E07BE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794501" y="59615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122">
              <a:extLst>
                <a:ext uri="{FF2B5EF4-FFF2-40B4-BE49-F238E27FC236}">
                  <a16:creationId xmlns:a16="http://schemas.microsoft.com/office/drawing/2014/main" id="{F5007EE3-5171-4F32-B977-CC8E52545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147892" y="5181433"/>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123">
              <a:extLst>
                <a:ext uri="{FF2B5EF4-FFF2-40B4-BE49-F238E27FC236}">
                  <a16:creationId xmlns:a16="http://schemas.microsoft.com/office/drawing/2014/main" id="{B036BC71-0B4E-4A44-9B20-697959EE04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116764" y="6550524"/>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130">
              <a:extLst>
                <a:ext uri="{FF2B5EF4-FFF2-40B4-BE49-F238E27FC236}">
                  <a16:creationId xmlns:a16="http://schemas.microsoft.com/office/drawing/2014/main" id="{4C05D9EC-F732-4529-A8F0-B8CBB53C77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099069" y="6270875"/>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131">
              <a:extLst>
                <a:ext uri="{FF2B5EF4-FFF2-40B4-BE49-F238E27FC236}">
                  <a16:creationId xmlns:a16="http://schemas.microsoft.com/office/drawing/2014/main" id="{067C3D11-87DA-4140-B06C-83E8D70455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152766" y="5712816"/>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132">
              <a:extLst>
                <a:ext uri="{FF2B5EF4-FFF2-40B4-BE49-F238E27FC236}">
                  <a16:creationId xmlns:a16="http://schemas.microsoft.com/office/drawing/2014/main" id="{5C56A096-73C8-4C45-B96D-8D9EE1F905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180334" y="4879442"/>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134">
              <a:extLst>
                <a:ext uri="{FF2B5EF4-FFF2-40B4-BE49-F238E27FC236}">
                  <a16:creationId xmlns:a16="http://schemas.microsoft.com/office/drawing/2014/main" id="{E0E0A19E-B00F-4BFA-9C07-6981C209E7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212148" y="4660845"/>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135">
              <a:extLst>
                <a:ext uri="{FF2B5EF4-FFF2-40B4-BE49-F238E27FC236}">
                  <a16:creationId xmlns:a16="http://schemas.microsoft.com/office/drawing/2014/main" id="{C8D3785C-4A67-49D5-A6E9-6B3DEDC4F7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099302" y="6003317"/>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41">
              <a:extLst>
                <a:ext uri="{FF2B5EF4-FFF2-40B4-BE49-F238E27FC236}">
                  <a16:creationId xmlns:a16="http://schemas.microsoft.com/office/drawing/2014/main" id="{EB8B22FC-6A62-452D-A4A4-6F5A151A3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195565" y="5417127"/>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91">
              <a:extLst>
                <a:ext uri="{FF2B5EF4-FFF2-40B4-BE49-F238E27FC236}">
                  <a16:creationId xmlns:a16="http://schemas.microsoft.com/office/drawing/2014/main" id="{6F1B9EA3-14DF-4AA9-8349-64329E32A1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910317" y="4059027"/>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92">
              <a:extLst>
                <a:ext uri="{FF2B5EF4-FFF2-40B4-BE49-F238E27FC236}">
                  <a16:creationId xmlns:a16="http://schemas.microsoft.com/office/drawing/2014/main" id="{3757CAAD-BCE9-4602-AEE4-CE6EA2E454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846628" y="429322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93">
              <a:extLst>
                <a:ext uri="{FF2B5EF4-FFF2-40B4-BE49-F238E27FC236}">
                  <a16:creationId xmlns:a16="http://schemas.microsoft.com/office/drawing/2014/main" id="{FC0B59A4-17C4-4103-82C3-91EAA9BF2D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864000" y="342996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94">
              <a:extLst>
                <a:ext uri="{FF2B5EF4-FFF2-40B4-BE49-F238E27FC236}">
                  <a16:creationId xmlns:a16="http://schemas.microsoft.com/office/drawing/2014/main" id="{6CE78605-77E5-48DB-9479-5A4B12061A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956605" y="1482106"/>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95">
              <a:extLst>
                <a:ext uri="{FF2B5EF4-FFF2-40B4-BE49-F238E27FC236}">
                  <a16:creationId xmlns:a16="http://schemas.microsoft.com/office/drawing/2014/main" id="{BDF6C8C8-6115-4AD6-B0A7-556D75F5E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900291" y="372053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96">
              <a:extLst>
                <a:ext uri="{FF2B5EF4-FFF2-40B4-BE49-F238E27FC236}">
                  <a16:creationId xmlns:a16="http://schemas.microsoft.com/office/drawing/2014/main" id="{727A6847-5243-4CF9-92E0-E7EFDC8CF6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905661" y="317404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97">
              <a:extLst>
                <a:ext uri="{FF2B5EF4-FFF2-40B4-BE49-F238E27FC236}">
                  <a16:creationId xmlns:a16="http://schemas.microsoft.com/office/drawing/2014/main" id="{065927C2-5BBD-482B-A4B5-75BD13779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892927" y="1952135"/>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98">
              <a:extLst>
                <a:ext uri="{FF2B5EF4-FFF2-40B4-BE49-F238E27FC236}">
                  <a16:creationId xmlns:a16="http://schemas.microsoft.com/office/drawing/2014/main" id="{6B3E1BE8-BE20-40DC-9AD8-5DBE5F7E52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892978" y="2513028"/>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99">
              <a:extLst>
                <a:ext uri="{FF2B5EF4-FFF2-40B4-BE49-F238E27FC236}">
                  <a16:creationId xmlns:a16="http://schemas.microsoft.com/office/drawing/2014/main" id="{78A064D1-FF69-4772-9F7F-34CADC07AA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878303" y="22627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100">
              <a:extLst>
                <a:ext uri="{FF2B5EF4-FFF2-40B4-BE49-F238E27FC236}">
                  <a16:creationId xmlns:a16="http://schemas.microsoft.com/office/drawing/2014/main" id="{505C1354-B594-43D8-B4D8-9BED208C1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910069" y="286989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101">
              <a:extLst>
                <a:ext uri="{FF2B5EF4-FFF2-40B4-BE49-F238E27FC236}">
                  <a16:creationId xmlns:a16="http://schemas.microsoft.com/office/drawing/2014/main" id="{38B14F54-AC6D-4E09-8F50-69D482109E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905605" y="167393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102">
              <a:extLst>
                <a:ext uri="{FF2B5EF4-FFF2-40B4-BE49-F238E27FC236}">
                  <a16:creationId xmlns:a16="http://schemas.microsoft.com/office/drawing/2014/main" id="{B3AB3676-0F24-4CD6-80E7-5AEC832281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926311" y="1013182"/>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103">
              <a:extLst>
                <a:ext uri="{FF2B5EF4-FFF2-40B4-BE49-F238E27FC236}">
                  <a16:creationId xmlns:a16="http://schemas.microsoft.com/office/drawing/2014/main" id="{736C37DD-D2C6-48A9-BDEE-BFF865700A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923859" y="82190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104">
              <a:extLst>
                <a:ext uri="{FF2B5EF4-FFF2-40B4-BE49-F238E27FC236}">
                  <a16:creationId xmlns:a16="http://schemas.microsoft.com/office/drawing/2014/main" id="{EB15817B-55DE-403A-AB82-DF4B59D062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942211" y="438810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113">
              <a:extLst>
                <a:ext uri="{FF2B5EF4-FFF2-40B4-BE49-F238E27FC236}">
                  <a16:creationId xmlns:a16="http://schemas.microsoft.com/office/drawing/2014/main" id="{9AEDE516-A9B6-4EA3-A78E-D942C518AB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988211" y="199692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114">
              <a:extLst>
                <a:ext uri="{FF2B5EF4-FFF2-40B4-BE49-F238E27FC236}">
                  <a16:creationId xmlns:a16="http://schemas.microsoft.com/office/drawing/2014/main" id="{668ACCD8-48EF-4C76-806F-167EE43859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988351" y="32338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115">
              <a:extLst>
                <a:ext uri="{FF2B5EF4-FFF2-40B4-BE49-F238E27FC236}">
                  <a16:creationId xmlns:a16="http://schemas.microsoft.com/office/drawing/2014/main" id="{F07F8110-727B-4F4E-B3F0-065181E3C9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994064" y="2571016"/>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117">
              <a:extLst>
                <a:ext uri="{FF2B5EF4-FFF2-40B4-BE49-F238E27FC236}">
                  <a16:creationId xmlns:a16="http://schemas.microsoft.com/office/drawing/2014/main" id="{187806A2-29AD-427B-A180-96906F135F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005862" y="875337"/>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118">
              <a:extLst>
                <a:ext uri="{FF2B5EF4-FFF2-40B4-BE49-F238E27FC236}">
                  <a16:creationId xmlns:a16="http://schemas.microsoft.com/office/drawing/2014/main" id="{26537169-DC42-4B7D-BF76-41AC80EE00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992382" y="207072"/>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119">
              <a:extLst>
                <a:ext uri="{FF2B5EF4-FFF2-40B4-BE49-F238E27FC236}">
                  <a16:creationId xmlns:a16="http://schemas.microsoft.com/office/drawing/2014/main" id="{29D8C739-6DCC-4B35-BD0E-DBB9A2BD3F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962217" y="36494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120">
              <a:extLst>
                <a:ext uri="{FF2B5EF4-FFF2-40B4-BE49-F238E27FC236}">
                  <a16:creationId xmlns:a16="http://schemas.microsoft.com/office/drawing/2014/main" id="{0F21E36D-0D89-43B5-B37C-18D2DE8BB3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195988" y="293210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121">
              <a:extLst>
                <a:ext uri="{FF2B5EF4-FFF2-40B4-BE49-F238E27FC236}">
                  <a16:creationId xmlns:a16="http://schemas.microsoft.com/office/drawing/2014/main" id="{886FCE22-F4B5-4E19-9C66-0BE03762DA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220864" y="313649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125">
              <a:extLst>
                <a:ext uri="{FF2B5EF4-FFF2-40B4-BE49-F238E27FC236}">
                  <a16:creationId xmlns:a16="http://schemas.microsoft.com/office/drawing/2014/main" id="{DFD742AE-E7E8-4D7D-ADD4-F672AEFB6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207177" y="443082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126">
              <a:extLst>
                <a:ext uri="{FF2B5EF4-FFF2-40B4-BE49-F238E27FC236}">
                  <a16:creationId xmlns:a16="http://schemas.microsoft.com/office/drawing/2014/main" id="{38D8B842-1B93-4971-B8B7-6D67715C6A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217238" y="349224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127">
              <a:extLst>
                <a:ext uri="{FF2B5EF4-FFF2-40B4-BE49-F238E27FC236}">
                  <a16:creationId xmlns:a16="http://schemas.microsoft.com/office/drawing/2014/main" id="{5FAEDA45-7182-4C81-94D7-73D990D4A4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224327" y="252454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128">
              <a:extLst>
                <a:ext uri="{FF2B5EF4-FFF2-40B4-BE49-F238E27FC236}">
                  <a16:creationId xmlns:a16="http://schemas.microsoft.com/office/drawing/2014/main" id="{4729345F-CD3E-4F20-A31C-9C5E867689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230284" y="4000867"/>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29">
              <a:extLst>
                <a:ext uri="{FF2B5EF4-FFF2-40B4-BE49-F238E27FC236}">
                  <a16:creationId xmlns:a16="http://schemas.microsoft.com/office/drawing/2014/main" id="{E562148A-C5D7-46C8-A7A6-2F62E17C3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237370" y="2029148"/>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133">
              <a:extLst>
                <a:ext uri="{FF2B5EF4-FFF2-40B4-BE49-F238E27FC236}">
                  <a16:creationId xmlns:a16="http://schemas.microsoft.com/office/drawing/2014/main" id="{067CF9F6-32A6-430E-B582-4405619DE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247176" y="2232138"/>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136">
              <a:extLst>
                <a:ext uri="{FF2B5EF4-FFF2-40B4-BE49-F238E27FC236}">
                  <a16:creationId xmlns:a16="http://schemas.microsoft.com/office/drawing/2014/main" id="{7B712434-295B-49DE-8ECC-35E516A303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248785" y="1153671"/>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37">
              <a:extLst>
                <a:ext uri="{FF2B5EF4-FFF2-40B4-BE49-F238E27FC236}">
                  <a16:creationId xmlns:a16="http://schemas.microsoft.com/office/drawing/2014/main" id="{15889639-EF34-4E99-B3BA-5F7E9C541F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264290" y="1479060"/>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138">
              <a:extLst>
                <a:ext uri="{FF2B5EF4-FFF2-40B4-BE49-F238E27FC236}">
                  <a16:creationId xmlns:a16="http://schemas.microsoft.com/office/drawing/2014/main" id="{78998930-9D8E-42BE-BC3C-009D68FA2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264269" y="1743835"/>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139">
              <a:extLst>
                <a:ext uri="{FF2B5EF4-FFF2-40B4-BE49-F238E27FC236}">
                  <a16:creationId xmlns:a16="http://schemas.microsoft.com/office/drawing/2014/main" id="{8809AA5D-03AE-441A-A956-5C9B212F7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268230" y="211560"/>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140">
              <a:extLst>
                <a:ext uri="{FF2B5EF4-FFF2-40B4-BE49-F238E27FC236}">
                  <a16:creationId xmlns:a16="http://schemas.microsoft.com/office/drawing/2014/main" id="{FB3472D7-8B7F-4A8F-8FC1-25A0003C8A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272880" y="3745980"/>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142">
              <a:extLst>
                <a:ext uri="{FF2B5EF4-FFF2-40B4-BE49-F238E27FC236}">
                  <a16:creationId xmlns:a16="http://schemas.microsoft.com/office/drawing/2014/main" id="{3D4B887A-06FA-459B-A9CD-D3DE6B7B88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321425" y="2087614"/>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143">
              <a:extLst>
                <a:ext uri="{FF2B5EF4-FFF2-40B4-BE49-F238E27FC236}">
                  <a16:creationId xmlns:a16="http://schemas.microsoft.com/office/drawing/2014/main" id="{9FC6F64C-E959-4A65-AFC0-6A95081B23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302071" y="965301"/>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144">
              <a:extLst>
                <a:ext uri="{FF2B5EF4-FFF2-40B4-BE49-F238E27FC236}">
                  <a16:creationId xmlns:a16="http://schemas.microsoft.com/office/drawing/2014/main" id="{8AB66F72-BAA2-404E-92E8-8CCC715B67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294738" y="68048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145">
              <a:extLst>
                <a:ext uri="{FF2B5EF4-FFF2-40B4-BE49-F238E27FC236}">
                  <a16:creationId xmlns:a16="http://schemas.microsoft.com/office/drawing/2014/main" id="{360B1384-29A4-4340-8E53-297383BDEC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298808" y="492484"/>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8">
              <a:extLst>
                <a:ext uri="{FF2B5EF4-FFF2-40B4-BE49-F238E27FC236}">
                  <a16:creationId xmlns:a16="http://schemas.microsoft.com/office/drawing/2014/main" id="{5A343789-54E9-4B9D-B838-48542B4411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262518" y="215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8">
              <a:extLst>
                <a:ext uri="{FF2B5EF4-FFF2-40B4-BE49-F238E27FC236}">
                  <a16:creationId xmlns:a16="http://schemas.microsoft.com/office/drawing/2014/main" id="{750DFF60-2BA8-4BA7-B960-3D287C657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824699" y="667276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106">
              <a:extLst>
                <a:ext uri="{FF2B5EF4-FFF2-40B4-BE49-F238E27FC236}">
                  <a16:creationId xmlns:a16="http://schemas.microsoft.com/office/drawing/2014/main" id="{354CF40C-624C-42D1-94C7-750A1BF075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041905" y="674251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120">
              <a:extLst>
                <a:ext uri="{FF2B5EF4-FFF2-40B4-BE49-F238E27FC236}">
                  <a16:creationId xmlns:a16="http://schemas.microsoft.com/office/drawing/2014/main" id="{D4E2D00A-BB5F-4B36-8B7A-6A0D717665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919107" y="62673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120">
              <a:extLst>
                <a:ext uri="{FF2B5EF4-FFF2-40B4-BE49-F238E27FC236}">
                  <a16:creationId xmlns:a16="http://schemas.microsoft.com/office/drawing/2014/main" id="{510D08F5-2538-4B0A-8D39-64AE183F3B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927893" y="44855"/>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125">
              <a:extLst>
                <a:ext uri="{FF2B5EF4-FFF2-40B4-BE49-F238E27FC236}">
                  <a16:creationId xmlns:a16="http://schemas.microsoft.com/office/drawing/2014/main" id="{54B7187F-719E-48EC-BA09-D0E96B51FC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5200185" y="421617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137">
              <a:extLst>
                <a:ext uri="{FF2B5EF4-FFF2-40B4-BE49-F238E27FC236}">
                  <a16:creationId xmlns:a16="http://schemas.microsoft.com/office/drawing/2014/main" id="{C6A7640C-504C-4816-A6BF-F2232F4990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4950091" y="1291429"/>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Table 5">
            <a:extLst>
              <a:ext uri="{FF2B5EF4-FFF2-40B4-BE49-F238E27FC236}">
                <a16:creationId xmlns:a16="http://schemas.microsoft.com/office/drawing/2014/main" id="{A143C909-4211-A941-AC82-6C2444D9681C}"/>
              </a:ext>
            </a:extLst>
          </p:cNvPr>
          <p:cNvGraphicFramePr>
            <a:graphicFrameLocks noGrp="1"/>
          </p:cNvGraphicFramePr>
          <p:nvPr>
            <p:extLst>
              <p:ext uri="{D42A27DB-BD31-4B8C-83A1-F6EECF244321}">
                <p14:modId xmlns:p14="http://schemas.microsoft.com/office/powerpoint/2010/main" val="1208918361"/>
              </p:ext>
            </p:extLst>
          </p:nvPr>
        </p:nvGraphicFramePr>
        <p:xfrm>
          <a:off x="242532" y="2512192"/>
          <a:ext cx="8481860" cy="3436935"/>
        </p:xfrm>
        <a:graphic>
          <a:graphicData uri="http://schemas.openxmlformats.org/drawingml/2006/table">
            <a:tbl>
              <a:tblPr firstRow="1" bandRow="1">
                <a:tableStyleId>{5C22544A-7EE6-4342-B048-85BDC9FD1C3A}</a:tableStyleId>
              </a:tblPr>
              <a:tblGrid>
                <a:gridCol w="2120465">
                  <a:extLst>
                    <a:ext uri="{9D8B030D-6E8A-4147-A177-3AD203B41FA5}">
                      <a16:colId xmlns:a16="http://schemas.microsoft.com/office/drawing/2014/main" val="3689279250"/>
                    </a:ext>
                  </a:extLst>
                </a:gridCol>
                <a:gridCol w="2120465">
                  <a:extLst>
                    <a:ext uri="{9D8B030D-6E8A-4147-A177-3AD203B41FA5}">
                      <a16:colId xmlns:a16="http://schemas.microsoft.com/office/drawing/2014/main" val="2292762443"/>
                    </a:ext>
                  </a:extLst>
                </a:gridCol>
                <a:gridCol w="2120465">
                  <a:extLst>
                    <a:ext uri="{9D8B030D-6E8A-4147-A177-3AD203B41FA5}">
                      <a16:colId xmlns:a16="http://schemas.microsoft.com/office/drawing/2014/main" val="970290693"/>
                    </a:ext>
                  </a:extLst>
                </a:gridCol>
                <a:gridCol w="2120465">
                  <a:extLst>
                    <a:ext uri="{9D8B030D-6E8A-4147-A177-3AD203B41FA5}">
                      <a16:colId xmlns:a16="http://schemas.microsoft.com/office/drawing/2014/main" val="2882802254"/>
                    </a:ext>
                  </a:extLst>
                </a:gridCol>
              </a:tblGrid>
              <a:tr h="1145645">
                <a:tc>
                  <a:txBody>
                    <a:bodyPr/>
                    <a:lstStyle/>
                    <a:p>
                      <a:pPr algn="ctr"/>
                      <a:r>
                        <a:rPr lang="en-VN" sz="2800" dirty="0">
                          <a:latin typeface="Times New Roman" panose="02020603050405020304" pitchFamily="18" charset="0"/>
                          <a:cs typeface="Times New Roman" panose="02020603050405020304" pitchFamily="18" charset="0"/>
                        </a:rPr>
                        <a:t>Nội dung</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4D87"/>
                    </a:solidFill>
                  </a:tcPr>
                </a:tc>
                <a:tc>
                  <a:txBody>
                    <a:bodyPr/>
                    <a:lstStyle/>
                    <a:p>
                      <a:pPr algn="ctr"/>
                      <a:r>
                        <a:rPr lang="en-VN" sz="2800" i="1" dirty="0">
                          <a:latin typeface="Times New Roman" panose="02020603050405020304" pitchFamily="18" charset="0"/>
                          <a:cs typeface="Times New Roman" panose="02020603050405020304" pitchFamily="18" charset="0"/>
                        </a:rPr>
                        <a:t>Thánh Gióng</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4D87"/>
                    </a:solidFill>
                  </a:tcPr>
                </a:tc>
                <a:tc>
                  <a:txBody>
                    <a:bodyPr/>
                    <a:lstStyle/>
                    <a:p>
                      <a:pPr algn="ctr"/>
                      <a:r>
                        <a:rPr lang="en-VN" sz="2800" i="1" dirty="0">
                          <a:latin typeface="Times New Roman" panose="02020603050405020304" pitchFamily="18" charset="0"/>
                          <a:cs typeface="Times New Roman" panose="02020603050405020304" pitchFamily="18" charset="0"/>
                        </a:rPr>
                        <a:t>Sự tích </a:t>
                      </a:r>
                    </a:p>
                    <a:p>
                      <a:pPr algn="ctr"/>
                      <a:r>
                        <a:rPr lang="en-VN" sz="2800" i="1" dirty="0">
                          <a:latin typeface="Times New Roman" panose="02020603050405020304" pitchFamily="18" charset="0"/>
                          <a:cs typeface="Times New Roman" panose="02020603050405020304" pitchFamily="18" charset="0"/>
                        </a:rPr>
                        <a:t>Hồ Gươm</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4D87"/>
                    </a:solidFill>
                  </a:tcPr>
                </a:tc>
                <a:tc>
                  <a:txBody>
                    <a:bodyPr/>
                    <a:lstStyle/>
                    <a:p>
                      <a:pPr algn="ctr"/>
                      <a:r>
                        <a:rPr lang="en-VN" sz="2800" i="1" dirty="0">
                          <a:latin typeface="Times New Roman" panose="02020603050405020304" pitchFamily="18" charset="0"/>
                          <a:cs typeface="Times New Roman" panose="02020603050405020304" pitchFamily="18" charset="0"/>
                        </a:rPr>
                        <a:t>Bánh chưng, bánh giầy</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4D87"/>
                    </a:solidFill>
                  </a:tcPr>
                </a:tc>
                <a:extLst>
                  <a:ext uri="{0D108BD9-81ED-4DB2-BD59-A6C34878D82A}">
                    <a16:rowId xmlns:a16="http://schemas.microsoft.com/office/drawing/2014/main" val="3219051827"/>
                  </a:ext>
                </a:extLst>
              </a:tr>
              <a:tr h="1145645">
                <a:tc>
                  <a:txBody>
                    <a:bodyPr/>
                    <a:lstStyle/>
                    <a:p>
                      <a:pPr algn="ctr"/>
                      <a:r>
                        <a:rPr lang="en-VN" sz="2800" dirty="0">
                          <a:latin typeface="Times New Roman" panose="02020603050405020304" pitchFamily="18" charset="0"/>
                          <a:cs typeface="Times New Roman" panose="02020603050405020304" pitchFamily="18" charset="0"/>
                        </a:rPr>
                        <a:t>Sự kiện, </a:t>
                      </a:r>
                    </a:p>
                    <a:p>
                      <a:pPr algn="ctr"/>
                      <a:r>
                        <a:rPr lang="en-VN" sz="2800" dirty="0">
                          <a:latin typeface="Times New Roman" panose="02020603050405020304" pitchFamily="18" charset="0"/>
                          <a:cs typeface="Times New Roman" panose="02020603050405020304" pitchFamily="18" charset="0"/>
                        </a:rPr>
                        <a:t>chi tiết</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6DEEB"/>
                    </a:solidFill>
                  </a:tcPr>
                </a:tc>
                <a:tc>
                  <a:txBody>
                    <a:bodyPr/>
                    <a:lstStyle/>
                    <a:p>
                      <a:pPr algn="ctr"/>
                      <a:endParaRPr lang="en-VN" sz="280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6DEEB"/>
                    </a:solidFill>
                  </a:tcPr>
                </a:tc>
                <a:tc>
                  <a:txBody>
                    <a:bodyPr/>
                    <a:lstStyle/>
                    <a:p>
                      <a:pPr algn="ctr"/>
                      <a:endParaRPr lang="en-VN" sz="280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6DEEB"/>
                    </a:solidFill>
                  </a:tcPr>
                </a:tc>
                <a:tc>
                  <a:txBody>
                    <a:bodyPr/>
                    <a:lstStyle/>
                    <a:p>
                      <a:pPr algn="ctr"/>
                      <a:endParaRPr lang="en-VN" sz="280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6DEEB"/>
                    </a:solidFill>
                  </a:tcPr>
                </a:tc>
                <a:extLst>
                  <a:ext uri="{0D108BD9-81ED-4DB2-BD59-A6C34878D82A}">
                    <a16:rowId xmlns:a16="http://schemas.microsoft.com/office/drawing/2014/main" val="2325996229"/>
                  </a:ext>
                </a:extLst>
              </a:tr>
              <a:tr h="1145645">
                <a:tc>
                  <a:txBody>
                    <a:bodyPr/>
                    <a:lstStyle/>
                    <a:p>
                      <a:pPr algn="ctr"/>
                      <a:r>
                        <a:rPr lang="en-VN" sz="2800" dirty="0">
                          <a:latin typeface="Times New Roman" panose="02020603050405020304" pitchFamily="18" charset="0"/>
                          <a:cs typeface="Times New Roman" panose="02020603050405020304" pitchFamily="18" charset="0"/>
                        </a:rPr>
                        <a:t>Lí do </a:t>
                      </a:r>
                    </a:p>
                    <a:p>
                      <a:pPr algn="ctr"/>
                      <a:r>
                        <a:rPr lang="en-VN" sz="2800" dirty="0">
                          <a:latin typeface="Times New Roman" panose="02020603050405020304" pitchFamily="18" charset="0"/>
                          <a:cs typeface="Times New Roman" panose="02020603050405020304" pitchFamily="18" charset="0"/>
                        </a:rPr>
                        <a:t>lựa chọn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6DEEB"/>
                    </a:solidFill>
                  </a:tcPr>
                </a:tc>
                <a:tc>
                  <a:txBody>
                    <a:bodyPr/>
                    <a:lstStyle/>
                    <a:p>
                      <a:pPr algn="ctr"/>
                      <a:endParaRPr lang="en-VN" sz="280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6DEEB"/>
                    </a:solidFill>
                  </a:tcPr>
                </a:tc>
                <a:tc>
                  <a:txBody>
                    <a:bodyPr/>
                    <a:lstStyle/>
                    <a:p>
                      <a:pPr algn="ctr"/>
                      <a:endParaRPr lang="en-VN" sz="2800"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6DEEB"/>
                    </a:solidFill>
                  </a:tcPr>
                </a:tc>
                <a:tc>
                  <a:txBody>
                    <a:bodyPr/>
                    <a:lstStyle/>
                    <a:p>
                      <a:pPr algn="ctr"/>
                      <a:endParaRPr lang="en-VN" sz="2800"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6DEEB"/>
                    </a:solidFill>
                  </a:tcPr>
                </a:tc>
                <a:extLst>
                  <a:ext uri="{0D108BD9-81ED-4DB2-BD59-A6C34878D82A}">
                    <a16:rowId xmlns:a16="http://schemas.microsoft.com/office/drawing/2014/main" val="230510662"/>
                  </a:ext>
                </a:extLst>
              </a:tr>
            </a:tbl>
          </a:graphicData>
        </a:graphic>
      </p:graphicFrame>
      <p:pic>
        <p:nvPicPr>
          <p:cNvPr id="3" name="Picture 2">
            <a:extLst>
              <a:ext uri="{FF2B5EF4-FFF2-40B4-BE49-F238E27FC236}">
                <a16:creationId xmlns:a16="http://schemas.microsoft.com/office/drawing/2014/main" id="{BB200517-EA10-1E4A-AA62-295EEEA1429B}"/>
              </a:ext>
            </a:extLst>
          </p:cNvPr>
          <p:cNvPicPr>
            <a:picLocks noChangeAspect="1"/>
          </p:cNvPicPr>
          <p:nvPr/>
        </p:nvPicPr>
        <p:blipFill>
          <a:blip r:embed="rId5"/>
          <a:stretch>
            <a:fillRect/>
          </a:stretch>
        </p:blipFill>
        <p:spPr>
          <a:xfrm rot="20504933">
            <a:off x="151575" y="-260436"/>
            <a:ext cx="2078182" cy="2078182"/>
          </a:xfrm>
          <a:prstGeom prst="rect">
            <a:avLst/>
          </a:prstGeom>
        </p:spPr>
      </p:pic>
    </p:spTree>
    <p:extLst>
      <p:ext uri="{BB962C8B-B14F-4D97-AF65-F5344CB8AC3E}">
        <p14:creationId xmlns:p14="http://schemas.microsoft.com/office/powerpoint/2010/main" val="2209341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2A918626-FC29-4141-B95C-96B81E206A4C}"/>
              </a:ext>
            </a:extLst>
          </p:cNvPr>
          <p:cNvGraphicFramePr>
            <a:graphicFrameLocks noGrp="1"/>
          </p:cNvGraphicFramePr>
          <p:nvPr>
            <p:extLst>
              <p:ext uri="{D42A27DB-BD31-4B8C-83A1-F6EECF244321}">
                <p14:modId xmlns:p14="http://schemas.microsoft.com/office/powerpoint/2010/main" val="1853118172"/>
              </p:ext>
            </p:extLst>
          </p:nvPr>
        </p:nvGraphicFramePr>
        <p:xfrm>
          <a:off x="392934" y="256324"/>
          <a:ext cx="11406132" cy="6085743"/>
        </p:xfrm>
        <a:graphic>
          <a:graphicData uri="http://schemas.openxmlformats.org/drawingml/2006/table">
            <a:tbl>
              <a:tblPr firstRow="1" bandRow="1">
                <a:tableStyleId>{5C22544A-7EE6-4342-B048-85BDC9FD1C3A}</a:tableStyleId>
              </a:tblPr>
              <a:tblGrid>
                <a:gridCol w="839518">
                  <a:extLst>
                    <a:ext uri="{9D8B030D-6E8A-4147-A177-3AD203B41FA5}">
                      <a16:colId xmlns:a16="http://schemas.microsoft.com/office/drawing/2014/main" val="3689279250"/>
                    </a:ext>
                  </a:extLst>
                </a:gridCol>
                <a:gridCol w="3697357">
                  <a:extLst>
                    <a:ext uri="{9D8B030D-6E8A-4147-A177-3AD203B41FA5}">
                      <a16:colId xmlns:a16="http://schemas.microsoft.com/office/drawing/2014/main" val="2292762443"/>
                    </a:ext>
                  </a:extLst>
                </a:gridCol>
                <a:gridCol w="5029200">
                  <a:extLst>
                    <a:ext uri="{9D8B030D-6E8A-4147-A177-3AD203B41FA5}">
                      <a16:colId xmlns:a16="http://schemas.microsoft.com/office/drawing/2014/main" val="970290693"/>
                    </a:ext>
                  </a:extLst>
                </a:gridCol>
                <a:gridCol w="1840057">
                  <a:extLst>
                    <a:ext uri="{9D8B030D-6E8A-4147-A177-3AD203B41FA5}">
                      <a16:colId xmlns:a16="http://schemas.microsoft.com/office/drawing/2014/main" val="2882802254"/>
                    </a:ext>
                  </a:extLst>
                </a:gridCol>
              </a:tblGrid>
              <a:tr h="950391">
                <a:tc>
                  <a:txBody>
                    <a:bodyPr/>
                    <a:lstStyle/>
                    <a:p>
                      <a:pPr algn="ctr"/>
                      <a:r>
                        <a:rPr lang="en-VN" sz="1900" dirty="0">
                          <a:latin typeface="Times New Roman" panose="02020603050405020304" pitchFamily="18" charset="0"/>
                          <a:cs typeface="Times New Roman" panose="02020603050405020304" pitchFamily="18" charset="0"/>
                        </a:rPr>
                        <a:t>Nội dung</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4D87"/>
                    </a:solidFill>
                  </a:tcPr>
                </a:tc>
                <a:tc>
                  <a:txBody>
                    <a:bodyPr/>
                    <a:lstStyle/>
                    <a:p>
                      <a:pPr algn="ctr"/>
                      <a:r>
                        <a:rPr lang="en-VN" sz="1900" i="1" dirty="0">
                          <a:latin typeface="Times New Roman" panose="02020603050405020304" pitchFamily="18" charset="0"/>
                          <a:cs typeface="Times New Roman" panose="02020603050405020304" pitchFamily="18" charset="0"/>
                        </a:rPr>
                        <a:t>Thánh Gióng</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4D87"/>
                    </a:solidFill>
                  </a:tcPr>
                </a:tc>
                <a:tc>
                  <a:txBody>
                    <a:bodyPr/>
                    <a:lstStyle/>
                    <a:p>
                      <a:pPr algn="ctr"/>
                      <a:r>
                        <a:rPr lang="en-VN" sz="1900" i="1" dirty="0">
                          <a:latin typeface="Times New Roman" panose="02020603050405020304" pitchFamily="18" charset="0"/>
                          <a:cs typeface="Times New Roman" panose="02020603050405020304" pitchFamily="18" charset="0"/>
                        </a:rPr>
                        <a:t>Sự tích </a:t>
                      </a:r>
                    </a:p>
                    <a:p>
                      <a:pPr algn="ctr"/>
                      <a:r>
                        <a:rPr lang="en-VN" sz="1900" i="1" dirty="0">
                          <a:latin typeface="Times New Roman" panose="02020603050405020304" pitchFamily="18" charset="0"/>
                          <a:cs typeface="Times New Roman" panose="02020603050405020304" pitchFamily="18" charset="0"/>
                        </a:rPr>
                        <a:t>Hồ Gươm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4D87"/>
                    </a:solidFill>
                  </a:tcPr>
                </a:tc>
                <a:tc>
                  <a:txBody>
                    <a:bodyPr/>
                    <a:lstStyle/>
                    <a:p>
                      <a:pPr algn="ctr"/>
                      <a:r>
                        <a:rPr lang="en-VN" sz="1900" i="1" dirty="0">
                          <a:latin typeface="Times New Roman" panose="02020603050405020304" pitchFamily="18" charset="0"/>
                          <a:cs typeface="Times New Roman" panose="02020603050405020304" pitchFamily="18" charset="0"/>
                        </a:rPr>
                        <a:t>Bánh chưng, bánh giầy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84D87"/>
                    </a:solidFill>
                  </a:tcPr>
                </a:tc>
                <a:extLst>
                  <a:ext uri="{0D108BD9-81ED-4DB2-BD59-A6C34878D82A}">
                    <a16:rowId xmlns:a16="http://schemas.microsoft.com/office/drawing/2014/main" val="3219051827"/>
                  </a:ext>
                </a:extLst>
              </a:tr>
              <a:tr h="2437872">
                <a:tc>
                  <a:txBody>
                    <a:bodyPr/>
                    <a:lstStyle/>
                    <a:p>
                      <a:pPr algn="ctr"/>
                      <a:r>
                        <a:rPr lang="en-VN" sz="1900" dirty="0">
                          <a:latin typeface="Times New Roman" panose="02020603050405020304" pitchFamily="18" charset="0"/>
                          <a:cs typeface="Times New Roman" panose="02020603050405020304" pitchFamily="18" charset="0"/>
                        </a:rPr>
                        <a:t>Sự kiện, </a:t>
                      </a:r>
                    </a:p>
                    <a:p>
                      <a:pPr algn="ctr"/>
                      <a:r>
                        <a:rPr lang="en-VN" sz="1900" dirty="0">
                          <a:latin typeface="Times New Roman" panose="02020603050405020304" pitchFamily="18" charset="0"/>
                          <a:cs typeface="Times New Roman" panose="02020603050405020304" pitchFamily="18" charset="0"/>
                        </a:rPr>
                        <a:t>chi tiết</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6DEEB"/>
                    </a:solidFill>
                  </a:tcPr>
                </a:tc>
                <a:tc>
                  <a:txBody>
                    <a:bodyPr/>
                    <a:lstStyle/>
                    <a:p>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Gióng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cất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tiếng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nói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tiên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tiếng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nói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đòi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đánh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giặc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a:t>
                      </a:r>
                      <a:endParaRPr lang="en-VN" sz="1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góp</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gạo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nuôi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Gióng</a:t>
                      </a:r>
                      <a:endParaRPr lang="en-VN" sz="1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Gióng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lớn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nhanh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như</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thổi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vươn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vai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trở</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thành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tráng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sĩ</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a:t>
                      </a:r>
                      <a:endParaRPr lang="en-VN" sz="1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900" kern="1200" dirty="0">
                          <a:solidFill>
                            <a:schemeClr val="dk1"/>
                          </a:solidFill>
                          <a:effectLst/>
                          <a:latin typeface="Times New Roman" panose="02020603050405020304" pitchFamily="18" charset="0"/>
                          <a:ea typeface="+mn-ea"/>
                          <a:cs typeface="Times New Roman" panose="02020603050405020304" pitchFamily="18" charset="0"/>
                        </a:rPr>
                        <a:t>- Roi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sắt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gãy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Gióng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nhổ</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tre</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bên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đường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đánh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giặc</a:t>
                      </a:r>
                      <a:endParaRPr lang="en-VN" sz="1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Giặc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tan,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Gióng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cưỡi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ngựa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bay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a:t>
                      </a:r>
                      <a:r>
                        <a:rPr lang="en-VN" sz="1900" dirty="0">
                          <a:effectLst/>
                          <a:latin typeface="Times New Roman" panose="02020603050405020304" pitchFamily="18" charset="0"/>
                          <a:cs typeface="Times New Roman" panose="02020603050405020304" pitchFamily="18" charset="0"/>
                        </a:rPr>
                        <a:t> </a:t>
                      </a:r>
                      <a:endParaRPr lang="en-VN" sz="1900"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6DEEB"/>
                    </a:solidFill>
                  </a:tcPr>
                </a:tc>
                <a:tc>
                  <a:txBody>
                    <a:bodyPr/>
                    <a:lstStyle/>
                    <a:p>
                      <a:r>
                        <a:rPr lang="en-US" sz="1900" kern="1200" dirty="0">
                          <a:solidFill>
                            <a:schemeClr val="dk1"/>
                          </a:solidFill>
                          <a:effectLst/>
                          <a:latin typeface="Times New Roman" panose="02020603050405020304" pitchFamily="18" charset="0"/>
                          <a:ea typeface="+mn-ea"/>
                          <a:cs typeface="Times New Roman" panose="02020603050405020304" pitchFamily="18" charset="0"/>
                        </a:rPr>
                        <a:t>- Khi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chuôi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gươm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lưỡi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gươm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thì</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vừa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như</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in.</a:t>
                      </a:r>
                      <a:endParaRPr lang="en-VN" sz="1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900" kern="1200" dirty="0">
                          <a:solidFill>
                            <a:schemeClr val="dk1"/>
                          </a:solidFill>
                          <a:effectLst/>
                          <a:latin typeface="Times New Roman" panose="02020603050405020304" pitchFamily="18" charset="0"/>
                          <a:ea typeface="+mn-ea"/>
                          <a:cs typeface="Times New Roman" panose="02020603050405020304" pitchFamily="18" charset="0"/>
                        </a:rPr>
                        <a:t>- Chi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tiết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Rùa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Vàng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đòi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gươm</a:t>
                      </a:r>
                      <a:r>
                        <a:rPr lang="en-VN" sz="1900" dirty="0">
                          <a:effectLst/>
                          <a:latin typeface="Times New Roman" panose="02020603050405020304" pitchFamily="18" charset="0"/>
                          <a:cs typeface="Times New Roman" panose="02020603050405020304" pitchFamily="18" charset="0"/>
                        </a:rPr>
                        <a:t> </a:t>
                      </a:r>
                      <a:endParaRPr lang="en-VN" sz="1900"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6DEEB"/>
                    </a:solidFill>
                  </a:tcPr>
                </a:tc>
                <a:tc>
                  <a:txBody>
                    <a:bodyPr/>
                    <a:lstStyle/>
                    <a:p>
                      <a:pPr algn="just" fontAlgn="t"/>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Chi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tiết</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Lang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Liêu</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thần</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báo</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mộng</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lấy</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gạo</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làm</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bánh</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lễ</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Tiên</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vương</a:t>
                      </a:r>
                      <a:endParaRPr lang="en-VN" sz="19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6DEEB"/>
                    </a:solidFill>
                  </a:tcPr>
                </a:tc>
                <a:extLst>
                  <a:ext uri="{0D108BD9-81ED-4DB2-BD59-A6C34878D82A}">
                    <a16:rowId xmlns:a16="http://schemas.microsoft.com/office/drawing/2014/main" val="2325996229"/>
                  </a:ext>
                </a:extLst>
              </a:tr>
              <a:tr h="2437872">
                <a:tc>
                  <a:txBody>
                    <a:bodyPr/>
                    <a:lstStyle/>
                    <a:p>
                      <a:pPr algn="ctr"/>
                      <a:r>
                        <a:rPr lang="en-VN" sz="1900" dirty="0">
                          <a:latin typeface="Times New Roman" panose="02020603050405020304" pitchFamily="18" charset="0"/>
                          <a:cs typeface="Times New Roman" panose="02020603050405020304" pitchFamily="18" charset="0"/>
                        </a:rPr>
                        <a:t>Lí do </a:t>
                      </a:r>
                    </a:p>
                    <a:p>
                      <a:pPr algn="ctr"/>
                      <a:r>
                        <a:rPr lang="en-VN" sz="1900" dirty="0">
                          <a:latin typeface="Times New Roman" panose="02020603050405020304" pitchFamily="18" charset="0"/>
                          <a:cs typeface="Times New Roman" panose="02020603050405020304" pitchFamily="18" charset="0"/>
                        </a:rPr>
                        <a:t>lựa chọn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6DEEB"/>
                    </a:solidFill>
                  </a:tcPr>
                </a:tc>
                <a:tc>
                  <a:txBody>
                    <a:bodyPr/>
                    <a:lstStyle/>
                    <a:p>
                      <a:pPr algn="ct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chi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tiết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trên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ý</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nghĩa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nội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dung,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chủ</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đề</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truyện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Gióng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hình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tượng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hùng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tiên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tiêu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biểu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lòng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ý</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đánh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giặc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cứu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ta.</a:t>
                      </a:r>
                      <a:r>
                        <a:rPr lang="en-VN" sz="1900" dirty="0">
                          <a:effectLst/>
                          <a:latin typeface="Times New Roman" panose="02020603050405020304" pitchFamily="18" charset="0"/>
                          <a:cs typeface="Times New Roman" panose="02020603050405020304" pitchFamily="18" charset="0"/>
                        </a:rPr>
                        <a:t> </a:t>
                      </a:r>
                      <a:endParaRPr lang="en-VN" sz="1900"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6DEEB"/>
                    </a:solidFill>
                  </a:tcPr>
                </a:tc>
                <a:tc>
                  <a:txBody>
                    <a:bodyPr/>
                    <a:lstStyle/>
                    <a:p>
                      <a:r>
                        <a:rPr lang="en-US" sz="1900" kern="1200" dirty="0">
                          <a:solidFill>
                            <a:schemeClr val="dk1"/>
                          </a:solidFill>
                          <a:effectLst/>
                          <a:latin typeface="Times New Roman" panose="02020603050405020304" pitchFamily="18" charset="0"/>
                          <a:ea typeface="+mn-ea"/>
                          <a:cs typeface="Times New Roman" panose="02020603050405020304" pitchFamily="18" charset="0"/>
                        </a:rPr>
                        <a:t>- Chi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tiết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chuôi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gươm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lưỡi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gươm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thấy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đó</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thống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nhất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sức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mạnh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ý</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chí</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cả</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tộc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chiến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đấu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này</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thuận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theo</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ý</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a:t>
                      </a:r>
                      <a:endParaRPr lang="en-VN" sz="19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900" kern="1200" dirty="0">
                          <a:solidFill>
                            <a:schemeClr val="dk1"/>
                          </a:solidFill>
                          <a:effectLst/>
                          <a:latin typeface="Times New Roman" panose="02020603050405020304" pitchFamily="18" charset="0"/>
                          <a:ea typeface="+mn-ea"/>
                          <a:cs typeface="Times New Roman" panose="02020603050405020304" pitchFamily="18" charset="0"/>
                        </a:rPr>
                        <a:t>- Chi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tiết</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Rùa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Vàng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đòi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gươm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mang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nhiều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ý</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nghĩa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giải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thích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tên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gọi</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Hồ</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Gươm</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đánh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dấu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khẳng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định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chiến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thắng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hoàn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toàn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nghĩa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quân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Lam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Sơn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tư</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tưởng</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hoà</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bình</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90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1900" kern="1200" dirty="0">
                          <a:solidFill>
                            <a:schemeClr val="dk1"/>
                          </a:solidFill>
                          <a:effectLst/>
                          <a:latin typeface="Times New Roman" panose="02020603050405020304" pitchFamily="18" charset="0"/>
                          <a:ea typeface="+mn-ea"/>
                          <a:cs typeface="Times New Roman" panose="02020603050405020304" pitchFamily="18" charset="0"/>
                        </a:rPr>
                        <a:t> ta</a:t>
                      </a:r>
                      <a:r>
                        <a:rPr lang="en-VN" sz="1900" dirty="0">
                          <a:effectLst/>
                          <a:latin typeface="Times New Roman" panose="02020603050405020304" pitchFamily="18" charset="0"/>
                          <a:cs typeface="Times New Roman" panose="02020603050405020304" pitchFamily="18" charset="0"/>
                        </a:rPr>
                        <a:t> </a:t>
                      </a:r>
                      <a:endParaRPr lang="en-VN" sz="1900" dirty="0">
                        <a:latin typeface="Times New Roman" panose="02020603050405020304" pitchFamily="18"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6DEEB"/>
                    </a:solidFill>
                  </a:tcPr>
                </a:tc>
                <a:tc>
                  <a:txBody>
                    <a:bodyPr/>
                    <a:lstStyle/>
                    <a:p>
                      <a:pPr algn="just" fontAlgn="t"/>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Chi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tiết</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tưởng</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tượng</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này</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có</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ý</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nghĩa</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đề</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cao</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lao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đề</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cao</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trí</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thông</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minh</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sáng</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tạo</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con </a:t>
                      </a:r>
                      <a:r>
                        <a:rPr lang="en-US" sz="19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19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VN" sz="19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6DEEB"/>
                    </a:solidFill>
                  </a:tcPr>
                </a:tc>
                <a:extLst>
                  <a:ext uri="{0D108BD9-81ED-4DB2-BD59-A6C34878D82A}">
                    <a16:rowId xmlns:a16="http://schemas.microsoft.com/office/drawing/2014/main" val="230510662"/>
                  </a:ext>
                </a:extLst>
              </a:tr>
            </a:tbl>
          </a:graphicData>
        </a:graphic>
      </p:graphicFrame>
    </p:spTree>
    <p:extLst>
      <p:ext uri="{BB962C8B-B14F-4D97-AF65-F5344CB8AC3E}">
        <p14:creationId xmlns:p14="http://schemas.microsoft.com/office/powerpoint/2010/main" val="1411980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45CD509-DCD5-814E-8480-FC05AAFDE0C8}"/>
              </a:ext>
            </a:extLst>
          </p:cNvPr>
          <p:cNvSpPr>
            <a:spLocks noGrp="1"/>
          </p:cNvSpPr>
          <p:nvPr>
            <p:ph type="title"/>
          </p:nvPr>
        </p:nvSpPr>
        <p:spPr>
          <a:xfrm>
            <a:off x="3077882" y="0"/>
            <a:ext cx="6036235" cy="1288704"/>
          </a:xfrm>
        </p:spPr>
        <p:txBody>
          <a:bodyPr vert="horz" lIns="91440" tIns="45720" rIns="91440" bIns="45720" rtlCol="0" anchor="b">
            <a:normAutofit/>
          </a:bodyPr>
          <a:lstStyle/>
          <a:p>
            <a:pPr algn="ctr">
              <a:lnSpc>
                <a:spcPct val="90000"/>
              </a:lnSpc>
            </a:pPr>
            <a:r>
              <a:rPr lang="en-US" sz="4500" b="1" dirty="0" err="1">
                <a:latin typeface="Times New Roman" panose="02020603050405020304" pitchFamily="18" charset="0"/>
                <a:cs typeface="Times New Roman" panose="02020603050405020304" pitchFamily="18" charset="0"/>
              </a:rPr>
              <a:t>Bài</a:t>
            </a:r>
            <a:r>
              <a:rPr lang="en-US" sz="4500" b="1" dirty="0">
                <a:latin typeface="Times New Roman" panose="02020603050405020304" pitchFamily="18" charset="0"/>
                <a:cs typeface="Times New Roman" panose="02020603050405020304" pitchFamily="18" charset="0"/>
              </a:rPr>
              <a:t> 3,4: </a:t>
            </a:r>
          </a:p>
        </p:txBody>
      </p:sp>
      <p:graphicFrame>
        <p:nvGraphicFramePr>
          <p:cNvPr id="7" name="Table 7">
            <a:extLst>
              <a:ext uri="{FF2B5EF4-FFF2-40B4-BE49-F238E27FC236}">
                <a16:creationId xmlns:a16="http://schemas.microsoft.com/office/drawing/2014/main" id="{D411D89B-B611-4244-81F4-F0F190CDDFB8}"/>
              </a:ext>
            </a:extLst>
          </p:cNvPr>
          <p:cNvGraphicFramePr>
            <a:graphicFrameLocks noGrp="1"/>
          </p:cNvGraphicFramePr>
          <p:nvPr>
            <p:extLst>
              <p:ext uri="{D42A27DB-BD31-4B8C-83A1-F6EECF244321}">
                <p14:modId xmlns:p14="http://schemas.microsoft.com/office/powerpoint/2010/main" val="2107884113"/>
              </p:ext>
            </p:extLst>
          </p:nvPr>
        </p:nvGraphicFramePr>
        <p:xfrm>
          <a:off x="1033125" y="1777912"/>
          <a:ext cx="8930274" cy="4703123"/>
        </p:xfrm>
        <a:graphic>
          <a:graphicData uri="http://schemas.openxmlformats.org/drawingml/2006/table">
            <a:tbl>
              <a:tblPr firstRow="1" bandRow="1">
                <a:tableStyleId>{5C22544A-7EE6-4342-B048-85BDC9FD1C3A}</a:tableStyleId>
              </a:tblPr>
              <a:tblGrid>
                <a:gridCol w="4465137">
                  <a:extLst>
                    <a:ext uri="{9D8B030D-6E8A-4147-A177-3AD203B41FA5}">
                      <a16:colId xmlns:a16="http://schemas.microsoft.com/office/drawing/2014/main" val="1053222852"/>
                    </a:ext>
                  </a:extLst>
                </a:gridCol>
                <a:gridCol w="4465137">
                  <a:extLst>
                    <a:ext uri="{9D8B030D-6E8A-4147-A177-3AD203B41FA5}">
                      <a16:colId xmlns:a16="http://schemas.microsoft.com/office/drawing/2014/main" val="3389920320"/>
                    </a:ext>
                  </a:extLst>
                </a:gridCol>
              </a:tblGrid>
              <a:tr h="1685603">
                <a:tc>
                  <a:txBody>
                    <a:bodyPr/>
                    <a:lstStyle/>
                    <a:p>
                      <a:pPr algn="ctr"/>
                      <a:r>
                        <a:rPr lang="en-VN" sz="3200" dirty="0">
                          <a:latin typeface="Times New Roman" panose="02020603050405020304" pitchFamily="18" charset="0"/>
                          <a:cs typeface="Times New Roman" panose="02020603050405020304" pitchFamily="18" charset="0"/>
                        </a:rPr>
                        <a:t>Khi đọc văn bản truyền thuyết, cần lưu ý những đặc điểm gì?</a:t>
                      </a:r>
                    </a:p>
                  </a:txBody>
                  <a:tcPr>
                    <a:lnL w="38100" cap="flat" cmpd="sng" algn="ctr">
                      <a:solidFill>
                        <a:schemeClr val="accent1">
                          <a:lumMod val="60000"/>
                          <a:lumOff val="40000"/>
                        </a:schemeClr>
                      </a:solidFill>
                      <a:prstDash val="solid"/>
                      <a:round/>
                      <a:headEnd type="none" w="med" len="med"/>
                      <a:tailEnd type="none" w="med" len="med"/>
                    </a:lnL>
                    <a:lnR w="38100" cap="flat" cmpd="sng" algn="ctr">
                      <a:solidFill>
                        <a:schemeClr val="accent1">
                          <a:lumMod val="60000"/>
                          <a:lumOff val="40000"/>
                        </a:schemeClr>
                      </a:solidFill>
                      <a:prstDash val="solid"/>
                      <a:round/>
                      <a:headEnd type="none" w="med" len="med"/>
                      <a:tailEnd type="none" w="med" len="med"/>
                    </a:lnR>
                    <a:lnT w="38100" cap="flat" cmpd="sng" algn="ctr">
                      <a:solidFill>
                        <a:schemeClr val="accent1">
                          <a:lumMod val="60000"/>
                          <a:lumOff val="40000"/>
                        </a:schemeClr>
                      </a:solidFill>
                      <a:prstDash val="solid"/>
                      <a:round/>
                      <a:headEnd type="none" w="med" len="med"/>
                      <a:tailEnd type="none" w="med" len="med"/>
                    </a:lnT>
                    <a:lnB w="38100" cap="flat" cmpd="sng" algn="ctr">
                      <a:solidFill>
                        <a:schemeClr val="accent1">
                          <a:lumMod val="60000"/>
                          <a:lumOff val="40000"/>
                        </a:schemeClr>
                      </a:solidFill>
                      <a:prstDash val="solid"/>
                      <a:round/>
                      <a:headEnd type="none" w="med" len="med"/>
                      <a:tailEnd type="none" w="med" len="med"/>
                    </a:lnB>
                  </a:tcPr>
                </a:tc>
                <a:tc>
                  <a:txBody>
                    <a:bodyPr/>
                    <a:lstStyle/>
                    <a:p>
                      <a:pPr algn="ctr"/>
                      <a:r>
                        <a:rPr lang="en-VN" sz="3200" dirty="0">
                          <a:latin typeface="Times New Roman" panose="02020603050405020304" pitchFamily="18" charset="0"/>
                          <a:cs typeface="Times New Roman" panose="02020603050405020304" pitchFamily="18" charset="0"/>
                        </a:rPr>
                        <a:t>Khi tóm tắt một văn bản bằng sơ dồ, cần lưu ý gì?</a:t>
                      </a:r>
                    </a:p>
                  </a:txBody>
                  <a:tcPr>
                    <a:lnL w="38100" cap="flat" cmpd="sng" algn="ctr">
                      <a:solidFill>
                        <a:schemeClr val="accent1">
                          <a:lumMod val="60000"/>
                          <a:lumOff val="40000"/>
                        </a:schemeClr>
                      </a:solidFill>
                      <a:prstDash val="solid"/>
                      <a:round/>
                      <a:headEnd type="none" w="med" len="med"/>
                      <a:tailEnd type="none" w="med" len="med"/>
                    </a:lnL>
                    <a:lnR w="38100" cap="flat" cmpd="sng" algn="ctr">
                      <a:solidFill>
                        <a:schemeClr val="accent1">
                          <a:lumMod val="60000"/>
                          <a:lumOff val="40000"/>
                        </a:schemeClr>
                      </a:solidFill>
                      <a:prstDash val="solid"/>
                      <a:round/>
                      <a:headEnd type="none" w="med" len="med"/>
                      <a:tailEnd type="none" w="med" len="med"/>
                    </a:lnR>
                    <a:lnT w="38100" cap="flat" cmpd="sng" algn="ctr">
                      <a:solidFill>
                        <a:schemeClr val="accent1">
                          <a:lumMod val="60000"/>
                          <a:lumOff val="40000"/>
                        </a:schemeClr>
                      </a:solidFill>
                      <a:prstDash val="solid"/>
                      <a:round/>
                      <a:headEnd type="none" w="med" len="med"/>
                      <a:tailEnd type="none" w="med" len="med"/>
                    </a:lnT>
                    <a:lnB w="381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82143530"/>
                  </a:ext>
                </a:extLst>
              </a:tr>
              <a:tr h="916141">
                <a:tc>
                  <a:txBody>
                    <a:bodyPr/>
                    <a:lstStyle/>
                    <a:p>
                      <a:pPr algn="ctr"/>
                      <a:endParaRPr lang="en-VN" sz="3200" dirty="0">
                        <a:latin typeface="Times New Roman" panose="02020603050405020304" pitchFamily="18" charset="0"/>
                        <a:cs typeface="Times New Roman" panose="02020603050405020304" pitchFamily="18" charset="0"/>
                      </a:endParaRPr>
                    </a:p>
                    <a:p>
                      <a:pPr algn="ctr"/>
                      <a:endParaRPr lang="en-VN" sz="3200" dirty="0">
                        <a:latin typeface="Times New Roman" panose="02020603050405020304" pitchFamily="18" charset="0"/>
                        <a:cs typeface="Times New Roman" panose="02020603050405020304" pitchFamily="18" charset="0"/>
                      </a:endParaRPr>
                    </a:p>
                    <a:p>
                      <a:pPr algn="ctr"/>
                      <a:endParaRPr lang="en-VN" sz="3200" dirty="0">
                        <a:latin typeface="Times New Roman" panose="02020603050405020304" pitchFamily="18" charset="0"/>
                        <a:cs typeface="Times New Roman" panose="02020603050405020304" pitchFamily="18" charset="0"/>
                      </a:endParaRPr>
                    </a:p>
                    <a:p>
                      <a:pPr algn="ctr"/>
                      <a:endParaRPr lang="en-VN" sz="3200" dirty="0">
                        <a:latin typeface="Times New Roman" panose="02020603050405020304" pitchFamily="18" charset="0"/>
                        <a:cs typeface="Times New Roman" panose="02020603050405020304" pitchFamily="18" charset="0"/>
                      </a:endParaRPr>
                    </a:p>
                    <a:p>
                      <a:pPr algn="ctr"/>
                      <a:endParaRPr lang="en-VN" sz="3200" dirty="0">
                        <a:latin typeface="Times New Roman" panose="02020603050405020304" pitchFamily="18" charset="0"/>
                        <a:cs typeface="Times New Roman" panose="02020603050405020304" pitchFamily="18" charset="0"/>
                      </a:endParaRPr>
                    </a:p>
                    <a:p>
                      <a:pPr algn="ctr"/>
                      <a:endParaRPr lang="en-VN" sz="3200" dirty="0">
                        <a:latin typeface="Times New Roman" panose="02020603050405020304" pitchFamily="18" charset="0"/>
                        <a:cs typeface="Times New Roman" panose="02020603050405020304" pitchFamily="18" charset="0"/>
                      </a:endParaRPr>
                    </a:p>
                  </a:txBody>
                  <a:tcPr>
                    <a:lnL w="38100" cap="flat" cmpd="sng" algn="ctr">
                      <a:solidFill>
                        <a:schemeClr val="accent1">
                          <a:lumMod val="60000"/>
                          <a:lumOff val="40000"/>
                        </a:schemeClr>
                      </a:solidFill>
                      <a:prstDash val="solid"/>
                      <a:round/>
                      <a:headEnd type="none" w="med" len="med"/>
                      <a:tailEnd type="none" w="med" len="med"/>
                    </a:lnL>
                    <a:lnR w="38100" cap="flat" cmpd="sng" algn="ctr">
                      <a:solidFill>
                        <a:schemeClr val="accent1">
                          <a:lumMod val="60000"/>
                          <a:lumOff val="40000"/>
                        </a:schemeClr>
                      </a:solidFill>
                      <a:prstDash val="solid"/>
                      <a:round/>
                      <a:headEnd type="none" w="med" len="med"/>
                      <a:tailEnd type="none" w="med" len="med"/>
                    </a:lnR>
                    <a:lnT w="38100" cap="flat" cmpd="sng" algn="ctr">
                      <a:solidFill>
                        <a:schemeClr val="accent1">
                          <a:lumMod val="60000"/>
                          <a:lumOff val="40000"/>
                        </a:schemeClr>
                      </a:solidFill>
                      <a:prstDash val="solid"/>
                      <a:round/>
                      <a:headEnd type="none" w="med" len="med"/>
                      <a:tailEnd type="none" w="med" len="med"/>
                    </a:lnT>
                    <a:lnB w="38100"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endParaRPr lang="en-VN" sz="3200" dirty="0">
                        <a:latin typeface="Times New Roman" panose="02020603050405020304" pitchFamily="18" charset="0"/>
                        <a:cs typeface="Times New Roman" panose="02020603050405020304" pitchFamily="18" charset="0"/>
                      </a:endParaRPr>
                    </a:p>
                  </a:txBody>
                  <a:tcPr>
                    <a:lnL w="38100" cap="flat" cmpd="sng" algn="ctr">
                      <a:solidFill>
                        <a:schemeClr val="accent1">
                          <a:lumMod val="60000"/>
                          <a:lumOff val="40000"/>
                        </a:schemeClr>
                      </a:solidFill>
                      <a:prstDash val="solid"/>
                      <a:round/>
                      <a:headEnd type="none" w="med" len="med"/>
                      <a:tailEnd type="none" w="med" len="med"/>
                    </a:lnL>
                    <a:lnR w="38100" cap="flat" cmpd="sng" algn="ctr">
                      <a:solidFill>
                        <a:schemeClr val="accent1">
                          <a:lumMod val="60000"/>
                          <a:lumOff val="40000"/>
                        </a:schemeClr>
                      </a:solidFill>
                      <a:prstDash val="solid"/>
                      <a:round/>
                      <a:headEnd type="none" w="med" len="med"/>
                      <a:tailEnd type="none" w="med" len="med"/>
                    </a:lnR>
                    <a:lnT w="38100" cap="flat" cmpd="sng" algn="ctr">
                      <a:solidFill>
                        <a:schemeClr val="accent1">
                          <a:lumMod val="60000"/>
                          <a:lumOff val="40000"/>
                        </a:schemeClr>
                      </a:solidFill>
                      <a:prstDash val="solid"/>
                      <a:round/>
                      <a:headEnd type="none" w="med" len="med"/>
                      <a:tailEnd type="none" w="med" len="med"/>
                    </a:lnT>
                    <a:lnB w="38100" cap="flat" cmpd="sng" algn="ctr">
                      <a:solidFill>
                        <a:schemeClr val="accent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0799896"/>
                  </a:ext>
                </a:extLst>
              </a:tr>
            </a:tbl>
          </a:graphicData>
        </a:graphic>
      </p:graphicFrame>
      <p:pic>
        <p:nvPicPr>
          <p:cNvPr id="4" name="Picture 3">
            <a:extLst>
              <a:ext uri="{FF2B5EF4-FFF2-40B4-BE49-F238E27FC236}">
                <a16:creationId xmlns:a16="http://schemas.microsoft.com/office/drawing/2014/main" id="{5BAFE0D0-1FFC-BD4E-A49F-122AD2F1544C}"/>
              </a:ext>
            </a:extLst>
          </p:cNvPr>
          <p:cNvPicPr>
            <a:picLocks noChangeAspect="1"/>
          </p:cNvPicPr>
          <p:nvPr/>
        </p:nvPicPr>
        <p:blipFill>
          <a:blip r:embed="rId2"/>
          <a:stretch>
            <a:fillRect/>
          </a:stretch>
        </p:blipFill>
        <p:spPr>
          <a:xfrm rot="20504933">
            <a:off x="151575" y="-260436"/>
            <a:ext cx="2078182" cy="2078182"/>
          </a:xfrm>
          <a:prstGeom prst="rect">
            <a:avLst/>
          </a:prstGeom>
        </p:spPr>
      </p:pic>
      <p:pic>
        <p:nvPicPr>
          <p:cNvPr id="6146" name="Picture 2" descr="Trẻ Em, Học Bài, Học Tập, Cậu Bé, Tải hình PNG 96 - Free.Vector6.com">
            <a:extLst>
              <a:ext uri="{FF2B5EF4-FFF2-40B4-BE49-F238E27FC236}">
                <a16:creationId xmlns:a16="http://schemas.microsoft.com/office/drawing/2014/main" id="{345C6945-A789-5F49-9D76-781249E5F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535210" y="3719660"/>
            <a:ext cx="3075516" cy="307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411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749914-F397-294E-8DF2-4085504A06C2}"/>
              </a:ext>
            </a:extLst>
          </p:cNvPr>
          <p:cNvSpPr>
            <a:spLocks noGrp="1"/>
          </p:cNvSpPr>
          <p:nvPr>
            <p:ph type="title"/>
          </p:nvPr>
        </p:nvSpPr>
        <p:spPr>
          <a:xfrm>
            <a:off x="1" y="178676"/>
            <a:ext cx="12191999" cy="914400"/>
          </a:xfrm>
          <a:solidFill>
            <a:schemeClr val="tx2">
              <a:lumMod val="75000"/>
              <a:lumOff val="25000"/>
            </a:schemeClr>
          </a:solidFill>
          <a:ln>
            <a:solidFill>
              <a:schemeClr val="tx2">
                <a:lumMod val="90000"/>
                <a:lumOff val="10000"/>
              </a:schemeClr>
            </a:solidFill>
          </a:ln>
        </p:spPr>
        <p:txBody>
          <a:bodyPr vert="horz" lIns="91440" tIns="45720" rIns="91440" bIns="45720" rtlCol="0" anchor="ctr">
            <a:normAutofit fontScale="90000"/>
          </a:bodyPr>
          <a:lstStyle/>
          <a:p>
            <a:pPr algn="ctr">
              <a:lnSpc>
                <a:spcPct val="90000"/>
              </a:lnSpc>
            </a:pPr>
            <a:r>
              <a:rPr lang="en-US" sz="4500" b="1" dirty="0" err="1">
                <a:solidFill>
                  <a:schemeClr val="bg1"/>
                </a:solidFill>
                <a:latin typeface="Times New Roman" panose="02020603050405020304" pitchFamily="18" charset="0"/>
                <a:cs typeface="Times New Roman" panose="02020603050405020304" pitchFamily="18" charset="0"/>
              </a:rPr>
              <a:t>Bài</a:t>
            </a:r>
            <a:r>
              <a:rPr lang="en-US" sz="4500" b="1" dirty="0">
                <a:solidFill>
                  <a:schemeClr val="bg1"/>
                </a:solidFill>
                <a:latin typeface="Times New Roman" panose="02020603050405020304" pitchFamily="18" charset="0"/>
                <a:cs typeface="Times New Roman" panose="02020603050405020304" pitchFamily="18" charset="0"/>
              </a:rPr>
              <a:t> 3: </a:t>
            </a:r>
            <a:r>
              <a:rPr lang="en-US" sz="4500" b="1" dirty="0" err="1">
                <a:solidFill>
                  <a:schemeClr val="bg1"/>
                </a:solidFill>
                <a:latin typeface="Times New Roman" panose="02020603050405020304" pitchFamily="18" charset="0"/>
                <a:cs typeface="Times New Roman" panose="02020603050405020304" pitchFamily="18" charset="0"/>
              </a:rPr>
              <a:t>Những</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điều</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cần</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lưu</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ý</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khi</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đọc</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truyền</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thuyết</a:t>
            </a:r>
            <a:r>
              <a:rPr lang="en-US" sz="4500" b="1" dirty="0">
                <a:solidFill>
                  <a:schemeClr val="bg1"/>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C39BF125-D2C6-244C-9359-9470133F2F83}"/>
              </a:ext>
            </a:extLst>
          </p:cNvPr>
          <p:cNvSpPr txBox="1"/>
          <p:nvPr/>
        </p:nvSpPr>
        <p:spPr>
          <a:xfrm>
            <a:off x="496957" y="1292087"/>
            <a:ext cx="11231217" cy="5262979"/>
          </a:xfrm>
          <a:prstGeom prst="rect">
            <a:avLst/>
          </a:prstGeom>
          <a:noFill/>
        </p:spPr>
        <p:txBody>
          <a:bodyPr wrap="square" rtlCol="0">
            <a:spAutoFit/>
          </a:bodyPr>
          <a:lstStyle/>
          <a:p>
            <a:pPr marL="285750" indent="-285750" algn="just">
              <a:buFont typeface="Wingdings" pitchFamily="2" charset="2"/>
              <a:buChar char="§"/>
            </a:pPr>
            <a:r>
              <a:rPr lang="en-VN" sz="2800" dirty="0">
                <a:latin typeface="Times New Roman" panose="02020603050405020304" pitchFamily="18" charset="0"/>
                <a:cs typeface="Times New Roman" panose="02020603050405020304" pitchFamily="18" charset="0"/>
              </a:rPr>
              <a:t>Là truyện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khứ</a:t>
            </a:r>
            <a:r>
              <a:rPr lang="en-US" sz="2800" dirty="0">
                <a:latin typeface="Times New Roman" panose="02020603050405020304" pitchFamily="18" charset="0"/>
                <a:cs typeface="Times New Roman" panose="02020603050405020304" pitchFamily="18" charset="0"/>
              </a:rPr>
              <a:t>.</a:t>
            </a:r>
            <a:endParaRPr lang="en-VN" sz="2800"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
            </a:pP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a:t>
            </a:r>
            <a:endParaRPr lang="en-VN" sz="2800"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
            </a:pPr>
            <a:r>
              <a:rPr lang="en-US" sz="2800" dirty="0" err="1">
                <a:latin typeface="Times New Roman" panose="02020603050405020304" pitchFamily="18" charset="0"/>
                <a:cs typeface="Times New Roman" panose="02020603050405020304" pitchFamily="18" charset="0"/>
              </a:rPr>
              <a:t>Cốt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a:t>
            </a:r>
            <a:endParaRPr lang="en-VN" sz="2800"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
            </a:pP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a:t>
            </a:r>
            <a:endParaRPr lang="en-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298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749914-F397-294E-8DF2-4085504A06C2}"/>
              </a:ext>
            </a:extLst>
          </p:cNvPr>
          <p:cNvSpPr>
            <a:spLocks noGrp="1"/>
          </p:cNvSpPr>
          <p:nvPr>
            <p:ph type="title"/>
          </p:nvPr>
        </p:nvSpPr>
        <p:spPr>
          <a:xfrm>
            <a:off x="1" y="178676"/>
            <a:ext cx="12191999" cy="914400"/>
          </a:xfrm>
          <a:solidFill>
            <a:schemeClr val="tx2">
              <a:lumMod val="75000"/>
              <a:lumOff val="25000"/>
            </a:schemeClr>
          </a:solidFill>
          <a:ln>
            <a:solidFill>
              <a:schemeClr val="tx2">
                <a:lumMod val="90000"/>
                <a:lumOff val="10000"/>
              </a:schemeClr>
            </a:solidFill>
          </a:ln>
        </p:spPr>
        <p:txBody>
          <a:bodyPr vert="horz" lIns="91440" tIns="45720" rIns="91440" bIns="45720" rtlCol="0" anchor="ctr">
            <a:normAutofit/>
          </a:bodyPr>
          <a:lstStyle/>
          <a:p>
            <a:pPr algn="ctr">
              <a:lnSpc>
                <a:spcPct val="90000"/>
              </a:lnSpc>
            </a:pPr>
            <a:r>
              <a:rPr lang="en-US" sz="4500" b="1" dirty="0" err="1">
                <a:solidFill>
                  <a:schemeClr val="bg1"/>
                </a:solidFill>
                <a:latin typeface="Times New Roman" panose="02020603050405020304" pitchFamily="18" charset="0"/>
                <a:cs typeface="Times New Roman" panose="02020603050405020304" pitchFamily="18" charset="0"/>
              </a:rPr>
              <a:t>Bài</a:t>
            </a:r>
            <a:r>
              <a:rPr lang="en-US" sz="4500" b="1" dirty="0">
                <a:solidFill>
                  <a:schemeClr val="bg1"/>
                </a:solidFill>
                <a:latin typeface="Times New Roman" panose="02020603050405020304" pitchFamily="18" charset="0"/>
                <a:cs typeface="Times New Roman" panose="02020603050405020304" pitchFamily="18" charset="0"/>
              </a:rPr>
              <a:t> 4: </a:t>
            </a:r>
            <a:r>
              <a:rPr lang="en-US" sz="4500" b="1" dirty="0" err="1">
                <a:solidFill>
                  <a:schemeClr val="bg1"/>
                </a:solidFill>
                <a:latin typeface="Times New Roman" panose="02020603050405020304" pitchFamily="18" charset="0"/>
                <a:cs typeface="Times New Roman" panose="02020603050405020304" pitchFamily="18" charset="0"/>
              </a:rPr>
              <a:t>Lưu</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ý</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khi</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tóm</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tắt</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văn</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bản</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bằng</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sơ</a:t>
            </a:r>
            <a:r>
              <a:rPr lang="en-US" sz="4500" b="1" dirty="0">
                <a:solidFill>
                  <a:schemeClr val="bg1"/>
                </a:solidFill>
                <a:latin typeface="Times New Roman" panose="02020603050405020304" pitchFamily="18" charset="0"/>
                <a:cs typeface="Times New Roman" panose="02020603050405020304" pitchFamily="18" charset="0"/>
              </a:rPr>
              <a:t> </a:t>
            </a:r>
            <a:r>
              <a:rPr lang="en-US" sz="4500" b="1" dirty="0" err="1">
                <a:solidFill>
                  <a:schemeClr val="bg1"/>
                </a:solidFill>
                <a:latin typeface="Times New Roman" panose="02020603050405020304" pitchFamily="18" charset="0"/>
                <a:cs typeface="Times New Roman" panose="02020603050405020304" pitchFamily="18" charset="0"/>
              </a:rPr>
              <a:t>đồ</a:t>
            </a:r>
            <a:endParaRPr lang="en-US" sz="45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39BF125-D2C6-244C-9359-9470133F2F83}"/>
              </a:ext>
            </a:extLst>
          </p:cNvPr>
          <p:cNvSpPr txBox="1"/>
          <p:nvPr/>
        </p:nvSpPr>
        <p:spPr>
          <a:xfrm>
            <a:off x="480391" y="1502294"/>
            <a:ext cx="11231217" cy="4708981"/>
          </a:xfrm>
          <a:prstGeom prst="rect">
            <a:avLst/>
          </a:prstGeom>
          <a:noFill/>
        </p:spPr>
        <p:txBody>
          <a:bodyPr wrap="square" rtlCol="0">
            <a:spAutoFit/>
          </a:bodyPr>
          <a:lstStyle/>
          <a:p>
            <a:pPr marL="285750" indent="-285750">
              <a:buFont typeface="Wingdings" pitchFamily="2" charset="2"/>
              <a:buChar char="§"/>
            </a:pPr>
            <a:r>
              <a:rPr lang="en-US" sz="3000" dirty="0" err="1">
                <a:latin typeface="Times New Roman" panose="02020603050405020304" pitchFamily="18" charset="0"/>
                <a:cs typeface="Times New Roman" panose="02020603050405020304" pitchFamily="18" charset="0"/>
              </a:rPr>
              <a:t>Bước</a:t>
            </a:r>
            <a:r>
              <a:rPr lang="en-US" sz="3000" dirty="0">
                <a:latin typeface="Times New Roman" panose="02020603050405020304" pitchFamily="18" charset="0"/>
                <a:cs typeface="Times New Roman" panose="02020603050405020304" pitchFamily="18" charset="0"/>
              </a:rPr>
              <a:t> 1: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tóm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tắt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gồm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hoặc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hệ</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giữa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hoặc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nội</a:t>
            </a:r>
            <a:r>
              <a:rPr lang="en-US" sz="3000" dirty="0">
                <a:latin typeface="Times New Roman" panose="02020603050405020304" pitchFamily="18" charset="0"/>
                <a:cs typeface="Times New Roman" panose="02020603050405020304" pitchFamily="18" charset="0"/>
              </a:rPr>
              <a:t> dung </a:t>
            </a:r>
            <a:r>
              <a:rPr lang="en-US" sz="3000" dirty="0" err="1">
                <a:latin typeface="Times New Roman" panose="02020603050405020304" pitchFamily="18" charset="0"/>
                <a:cs typeface="Times New Roman" panose="02020603050405020304" pitchFamily="18" charset="0"/>
              </a:rPr>
              <a:t>chính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dung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a:t>
            </a:r>
            <a:r>
              <a:rPr lang="en-US" sz="3000" dirty="0">
                <a:latin typeface="Times New Roman" panose="02020603050405020304" pitchFamily="18" charset="0"/>
                <a:cs typeface="Times New Roman" panose="02020603050405020304" pitchFamily="18" charset="0"/>
              </a:rPr>
              <a:t>.</a:t>
            </a:r>
            <a:endParaRPr lang="en-VN" sz="3000" dirty="0">
              <a:latin typeface="Times New Roman" panose="02020603050405020304" pitchFamily="18" charset="0"/>
              <a:cs typeface="Times New Roman" panose="02020603050405020304" pitchFamily="18" charset="0"/>
            </a:endParaRPr>
          </a:p>
          <a:p>
            <a:pPr marL="285750" indent="-285750">
              <a:buFont typeface="Wingdings" pitchFamily="2" charset="2"/>
              <a:buChar char="§"/>
            </a:pPr>
            <a:r>
              <a:rPr lang="en-US" sz="3000" dirty="0" err="1">
                <a:latin typeface="Times New Roman" panose="02020603050405020304" pitchFamily="18" charset="0"/>
                <a:cs typeface="Times New Roman" panose="02020603050405020304" pitchFamily="18" charset="0"/>
              </a:rPr>
              <a:t>Bước</a:t>
            </a:r>
            <a:r>
              <a:rPr lang="en-US" sz="3000" dirty="0">
                <a:latin typeface="Times New Roman" panose="02020603050405020304" pitchFamily="18" charset="0"/>
                <a:cs typeface="Times New Roman" panose="02020603050405020304" pitchFamily="18" charset="0"/>
              </a:rPr>
              <a:t> 2: </a:t>
            </a:r>
            <a:r>
              <a:rPr lang="en-US" sz="3000" dirty="0" err="1">
                <a:latin typeface="Times New Roman" panose="02020603050405020304" pitchFamily="18" charset="0"/>
                <a:cs typeface="Times New Roman" panose="02020603050405020304" pitchFamily="18" charset="0"/>
              </a:rPr>
              <a:t>Tóm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tắt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dựa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hoặc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ô</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hoặc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Chọn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nhất</a:t>
            </a:r>
            <a:endParaRPr lang="en-VN" sz="3000" dirty="0">
              <a:latin typeface="Times New Roman" panose="02020603050405020304" pitchFamily="18" charset="0"/>
              <a:cs typeface="Times New Roman" panose="02020603050405020304" pitchFamily="18" charset="0"/>
            </a:endParaRPr>
          </a:p>
          <a:p>
            <a:pPr marL="285750" indent="-285750">
              <a:buFont typeface="Wingdings" pitchFamily="2" charset="2"/>
              <a:buChar char="§"/>
            </a:pPr>
            <a:r>
              <a:rPr lang="en-US" sz="3000" dirty="0" err="1">
                <a:latin typeface="Times New Roman" panose="02020603050405020304" pitchFamily="18" charset="0"/>
                <a:cs typeface="Times New Roman" panose="02020603050405020304" pitchFamily="18" charset="0"/>
              </a:rPr>
              <a:t>Bước</a:t>
            </a:r>
            <a:r>
              <a:rPr lang="en-US" sz="3000" dirty="0">
                <a:latin typeface="Times New Roman" panose="02020603050405020304" pitchFamily="18" charset="0"/>
                <a:cs typeface="Times New Roman" panose="02020603050405020304" pitchFamily="18" charset="0"/>
              </a:rPr>
              <a:t> 3: </a:t>
            </a:r>
            <a:r>
              <a:rPr lang="en-US" sz="3000" dirty="0" err="1">
                <a:latin typeface="Times New Roman" panose="02020603050405020304" pitchFamily="18" charset="0"/>
                <a:cs typeface="Times New Roman" panose="02020603050405020304" pitchFamily="18" charset="0"/>
              </a:rPr>
              <a:t>Kiểm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đủ</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rõ</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hệ</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giữa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chúng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phù</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chưa</a:t>
            </a:r>
            <a:r>
              <a:rPr lang="en-US" sz="3000" dirty="0">
                <a:latin typeface="Times New Roman" panose="02020603050405020304" pitchFamily="18" charset="0"/>
                <a:cs typeface="Times New Roman" panose="02020603050405020304" pitchFamily="18" charset="0"/>
              </a:rPr>
              <a:t>.</a:t>
            </a:r>
            <a:endParaRPr lang="en-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69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749914-F397-294E-8DF2-4085504A06C2}"/>
              </a:ext>
            </a:extLst>
          </p:cNvPr>
          <p:cNvSpPr>
            <a:spLocks noGrp="1"/>
          </p:cNvSpPr>
          <p:nvPr>
            <p:ph type="title"/>
          </p:nvPr>
        </p:nvSpPr>
        <p:spPr>
          <a:xfrm>
            <a:off x="1" y="178676"/>
            <a:ext cx="12191999" cy="914400"/>
          </a:xfrm>
          <a:solidFill>
            <a:schemeClr val="tx2">
              <a:lumMod val="75000"/>
              <a:lumOff val="25000"/>
            </a:schemeClr>
          </a:solidFill>
          <a:ln>
            <a:solidFill>
              <a:schemeClr val="tx2">
                <a:lumMod val="90000"/>
                <a:lumOff val="10000"/>
              </a:schemeClr>
            </a:solidFill>
          </a:ln>
        </p:spPr>
        <p:txBody>
          <a:bodyPr vert="horz" lIns="91440" tIns="45720" rIns="91440" bIns="45720" rtlCol="0" anchor="ctr">
            <a:normAutofit/>
          </a:bodyPr>
          <a:lstStyle/>
          <a:p>
            <a:pPr algn="ctr">
              <a:lnSpc>
                <a:spcPct val="90000"/>
              </a:lnSpc>
            </a:pPr>
            <a:r>
              <a:rPr lang="en-US" sz="4500" b="1" dirty="0" err="1">
                <a:solidFill>
                  <a:schemeClr val="bg1"/>
                </a:solidFill>
                <a:latin typeface="Times New Roman" panose="02020603050405020304" pitchFamily="18" charset="0"/>
                <a:cs typeface="Times New Roman" panose="02020603050405020304" pitchFamily="18" charset="0"/>
              </a:rPr>
              <a:t>Bài</a:t>
            </a:r>
            <a:r>
              <a:rPr lang="en-US" sz="4500" b="1" dirty="0">
                <a:solidFill>
                  <a:schemeClr val="bg1"/>
                </a:solidFill>
                <a:latin typeface="Times New Roman" panose="02020603050405020304" pitchFamily="18" charset="0"/>
                <a:cs typeface="Times New Roman" panose="02020603050405020304" pitchFamily="18" charset="0"/>
              </a:rPr>
              <a:t> 5:</a:t>
            </a:r>
          </a:p>
        </p:txBody>
      </p:sp>
      <p:sp>
        <p:nvSpPr>
          <p:cNvPr id="5" name="Cloud 4">
            <a:extLst>
              <a:ext uri="{FF2B5EF4-FFF2-40B4-BE49-F238E27FC236}">
                <a16:creationId xmlns:a16="http://schemas.microsoft.com/office/drawing/2014/main" id="{76F443C6-7B1F-3D4E-8E0C-FFCC9D6F5779}"/>
              </a:ext>
            </a:extLst>
          </p:cNvPr>
          <p:cNvSpPr/>
          <p:nvPr/>
        </p:nvSpPr>
        <p:spPr>
          <a:xfrm rot="21294284">
            <a:off x="2140564" y="1883629"/>
            <a:ext cx="4501211" cy="2988116"/>
          </a:xfrm>
          <a:prstGeom prst="cloud">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SG" sz="3200" b="1" i="1" dirty="0" err="1">
                <a:latin typeface="Times New Roman" panose="02020603050405020304" pitchFamily="18" charset="0"/>
                <a:cs typeface="Times New Roman" panose="02020603050405020304" pitchFamily="18" charset="0"/>
              </a:rPr>
              <a:t>Bài</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học</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giúp</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em</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hiểu</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được</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gì</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về</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lịch</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sử</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nước</a:t>
            </a:r>
            <a:r>
              <a:rPr lang="en-SG" sz="3200" b="1" i="1" dirty="0">
                <a:latin typeface="Times New Roman" panose="02020603050405020304" pitchFamily="18" charset="0"/>
                <a:cs typeface="Times New Roman" panose="02020603050405020304" pitchFamily="18" charset="0"/>
              </a:rPr>
              <a:t> </a:t>
            </a:r>
            <a:r>
              <a:rPr lang="en-SG" sz="3200" b="1" i="1" dirty="0" err="1">
                <a:latin typeface="Times New Roman" panose="02020603050405020304" pitchFamily="18" charset="0"/>
                <a:cs typeface="Times New Roman" panose="02020603050405020304" pitchFamily="18" charset="0"/>
              </a:rPr>
              <a:t>mình</a:t>
            </a:r>
            <a:r>
              <a:rPr lang="en-SG" sz="3200" b="1" i="1" dirty="0">
                <a:latin typeface="Times New Roman" panose="02020603050405020304" pitchFamily="18" charset="0"/>
                <a:cs typeface="Times New Roman" panose="02020603050405020304" pitchFamily="18" charset="0"/>
              </a:rPr>
              <a:t>?</a:t>
            </a:r>
          </a:p>
        </p:txBody>
      </p:sp>
      <p:pic>
        <p:nvPicPr>
          <p:cNvPr id="7" name="Picture 6" descr="22858PICdbgea5Gz679dY_PIC2018.png">
            <a:extLst>
              <a:ext uri="{FF2B5EF4-FFF2-40B4-BE49-F238E27FC236}">
                <a16:creationId xmlns:a16="http://schemas.microsoft.com/office/drawing/2014/main" id="{FC5F9C56-5CF4-3B47-A77F-07DBBF25809A}"/>
              </a:ext>
            </a:extLst>
          </p:cNvPr>
          <p:cNvPicPr>
            <a:picLocks noChangeAspect="1"/>
          </p:cNvPicPr>
          <p:nvPr/>
        </p:nvPicPr>
        <p:blipFill>
          <a:blip r:embed="rId2" cstate="print"/>
          <a:stretch>
            <a:fillRect/>
          </a:stretch>
        </p:blipFill>
        <p:spPr>
          <a:xfrm flipH="1">
            <a:off x="-13136" y="3273447"/>
            <a:ext cx="3379790" cy="3584553"/>
          </a:xfrm>
          <a:prstGeom prst="rect">
            <a:avLst/>
          </a:prstGeom>
        </p:spPr>
      </p:pic>
      <p:pic>
        <p:nvPicPr>
          <p:cNvPr id="3" name="Picture 2" descr="A picture containing vector graphics&#10;&#10;Description automatically generated">
            <a:extLst>
              <a:ext uri="{FF2B5EF4-FFF2-40B4-BE49-F238E27FC236}">
                <a16:creationId xmlns:a16="http://schemas.microsoft.com/office/drawing/2014/main" id="{D4C42033-1035-1C4F-98EA-5180A1247420}"/>
              </a:ext>
            </a:extLst>
          </p:cNvPr>
          <p:cNvPicPr>
            <a:picLocks noChangeAspect="1"/>
          </p:cNvPicPr>
          <p:nvPr/>
        </p:nvPicPr>
        <p:blipFill>
          <a:blip r:embed="rId3"/>
          <a:stretch>
            <a:fillRect/>
          </a:stretch>
        </p:blipFill>
        <p:spPr>
          <a:xfrm>
            <a:off x="6386972" y="1862318"/>
            <a:ext cx="4817006" cy="4817006"/>
          </a:xfrm>
          <a:prstGeom prst="rect">
            <a:avLst/>
          </a:prstGeom>
        </p:spPr>
      </p:pic>
    </p:spTree>
    <p:extLst>
      <p:ext uri="{BB962C8B-B14F-4D97-AF65-F5344CB8AC3E}">
        <p14:creationId xmlns:p14="http://schemas.microsoft.com/office/powerpoint/2010/main" val="420962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ình Nền Powerpoint Thank You Dùng Cho Slide Kết Thúc Ấn Tượng Nhất">
            <a:extLst>
              <a:ext uri="{FF2B5EF4-FFF2-40B4-BE49-F238E27FC236}">
                <a16:creationId xmlns:a16="http://schemas.microsoft.com/office/drawing/2014/main" id="{6794739A-7A84-CB45-96E2-4375D0832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344" y="0"/>
            <a:ext cx="94593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44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85797" y="812800"/>
            <a:ext cx="10871199" cy="1213145"/>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1269999" y="931970"/>
            <a:ext cx="9652002" cy="1077218"/>
          </a:xfrm>
          <a:prstGeom prst="rect">
            <a:avLst/>
          </a:prstGeom>
          <a:noFill/>
        </p:spPr>
        <p:txBody>
          <a:bodyPr wrap="square" rtlCol="0">
            <a:spAutoFit/>
          </a:bodyPr>
          <a:lstStyle/>
          <a:p>
            <a:pPr algn="ctr"/>
            <a:r>
              <a:rPr lang="en-VN" sz="3200" b="1" dirty="0">
                <a:solidFill>
                  <a:schemeClr val="bg1"/>
                </a:solidFill>
                <a:latin typeface="Times New Roman" panose="02020603050405020304" pitchFamily="18" charset="0"/>
                <a:cs typeface="Times New Roman" panose="02020603050405020304" pitchFamily="18" charset="0"/>
              </a:rPr>
              <a:t>Trong truyện Sự tích Hồ Gươm, gươm thần đã về tay nghĩa quân Lam Sơn bằng cách nào?</a:t>
            </a:r>
          </a:p>
        </p:txBody>
      </p:sp>
      <p:sp>
        <p:nvSpPr>
          <p:cNvPr id="27" name="TextBox 26">
            <a:extLst>
              <a:ext uri="{FF2B5EF4-FFF2-40B4-BE49-F238E27FC236}">
                <a16:creationId xmlns:a16="http://schemas.microsoft.com/office/drawing/2014/main" id="{43B2AA1C-BA39-9540-8B42-62C15E2DB776}"/>
              </a:ext>
            </a:extLst>
          </p:cNvPr>
          <p:cNvSpPr txBox="1"/>
          <p:nvPr/>
        </p:nvSpPr>
        <p:spPr>
          <a:xfrm>
            <a:off x="685798" y="2146346"/>
            <a:ext cx="9652002" cy="954107"/>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A. Long Quân tặng gươm thần cho Lê Thận, Lê Thận tặng lại nghĩa quân Lam Sơn.</a:t>
            </a:r>
          </a:p>
        </p:txBody>
      </p:sp>
      <p:sp>
        <p:nvSpPr>
          <p:cNvPr id="28" name="TextBox 27">
            <a:extLst>
              <a:ext uri="{FF2B5EF4-FFF2-40B4-BE49-F238E27FC236}">
                <a16:creationId xmlns:a16="http://schemas.microsoft.com/office/drawing/2014/main" id="{29E26260-415B-374A-8413-B71532AC1627}"/>
              </a:ext>
            </a:extLst>
          </p:cNvPr>
          <p:cNvSpPr txBox="1"/>
          <p:nvPr/>
        </p:nvSpPr>
        <p:spPr>
          <a:xfrm>
            <a:off x="685798" y="3212433"/>
            <a:ext cx="10871198" cy="954107"/>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B. Lê Thận vớt được gươm từ dưới sông lên, Lê Lợi lấy được chuôi gươm từ ngọn cây xuống, về sau, chắp lại vừa như in, thành gươm báu.</a:t>
            </a:r>
          </a:p>
        </p:txBody>
      </p:sp>
      <p:sp>
        <p:nvSpPr>
          <p:cNvPr id="29" name="TextBox 28">
            <a:extLst>
              <a:ext uri="{FF2B5EF4-FFF2-40B4-BE49-F238E27FC236}">
                <a16:creationId xmlns:a16="http://schemas.microsoft.com/office/drawing/2014/main" id="{5376C2B3-35C5-B746-BD4D-E851EB35ED79}"/>
              </a:ext>
            </a:extLst>
          </p:cNvPr>
          <p:cNvSpPr txBox="1"/>
          <p:nvPr/>
        </p:nvSpPr>
        <p:spPr>
          <a:xfrm>
            <a:off x="685798" y="4309874"/>
            <a:ext cx="10521464" cy="954107"/>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C. Lê Lợi vớt được gươm từ sưới sông lên, Lê Thận lấy được chuôi gươm từ ngọn cây xuống, về sau, chắp lại vừa như in, thành gươm báu.</a:t>
            </a:r>
          </a:p>
        </p:txBody>
      </p:sp>
      <p:sp>
        <p:nvSpPr>
          <p:cNvPr id="30" name="TextBox 29">
            <a:extLst>
              <a:ext uri="{FF2B5EF4-FFF2-40B4-BE49-F238E27FC236}">
                <a16:creationId xmlns:a16="http://schemas.microsoft.com/office/drawing/2014/main" id="{19DA02AD-82EA-3841-B3F0-26FA9221B461}"/>
              </a:ext>
            </a:extLst>
          </p:cNvPr>
          <p:cNvSpPr txBox="1"/>
          <p:nvPr/>
        </p:nvSpPr>
        <p:spPr>
          <a:xfrm>
            <a:off x="685798" y="5521980"/>
            <a:ext cx="10521464" cy="523220"/>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D. Lê Lợi viết sớ cầu xin Long Quân cho mượn gươm báu về đánh giặc</a:t>
            </a:r>
          </a:p>
        </p:txBody>
      </p:sp>
    </p:spTree>
    <p:extLst>
      <p:ext uri="{BB962C8B-B14F-4D97-AF65-F5344CB8AC3E}">
        <p14:creationId xmlns:p14="http://schemas.microsoft.com/office/powerpoint/2010/main" val="1362236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chemeClr val="accent2"/>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85798" y="812800"/>
            <a:ext cx="10871199" cy="1600200"/>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1269999" y="1012972"/>
            <a:ext cx="9652002" cy="1077218"/>
          </a:xfrm>
          <a:prstGeom prst="rect">
            <a:avLst/>
          </a:prstGeom>
          <a:noFill/>
        </p:spPr>
        <p:txBody>
          <a:bodyPr wrap="square" rtlCol="0">
            <a:spAutoFit/>
          </a:bodyPr>
          <a:lstStyle/>
          <a:p>
            <a:pPr algn="ctr"/>
            <a:r>
              <a:rPr lang="en-VN" sz="3200" b="1" dirty="0">
                <a:solidFill>
                  <a:schemeClr val="bg1"/>
                </a:solidFill>
                <a:latin typeface="Times New Roman" panose="02020603050405020304" pitchFamily="18" charset="0"/>
                <a:cs typeface="Times New Roman" panose="02020603050405020304" pitchFamily="18" charset="0"/>
              </a:rPr>
              <a:t>“Hội thổi cơm thi ở Đồng Văn” được tổ chức vào ngày, tháng nào?</a:t>
            </a:r>
          </a:p>
        </p:txBody>
      </p:sp>
      <p:sp>
        <p:nvSpPr>
          <p:cNvPr id="27" name="TextBox 26">
            <a:extLst>
              <a:ext uri="{FF2B5EF4-FFF2-40B4-BE49-F238E27FC236}">
                <a16:creationId xmlns:a16="http://schemas.microsoft.com/office/drawing/2014/main" id="{43B2AA1C-BA39-9540-8B42-62C15E2DB776}"/>
              </a:ext>
            </a:extLst>
          </p:cNvPr>
          <p:cNvSpPr txBox="1"/>
          <p:nvPr/>
        </p:nvSpPr>
        <p:spPr>
          <a:xfrm>
            <a:off x="685798" y="2890391"/>
            <a:ext cx="9652002"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A. Ngày rằm tháng giêng</a:t>
            </a:r>
          </a:p>
        </p:txBody>
      </p:sp>
      <p:sp>
        <p:nvSpPr>
          <p:cNvPr id="28" name="TextBox 27">
            <a:extLst>
              <a:ext uri="{FF2B5EF4-FFF2-40B4-BE49-F238E27FC236}">
                <a16:creationId xmlns:a16="http://schemas.microsoft.com/office/drawing/2014/main" id="{29E26260-415B-374A-8413-B71532AC1627}"/>
              </a:ext>
            </a:extLst>
          </p:cNvPr>
          <p:cNvSpPr txBox="1"/>
          <p:nvPr/>
        </p:nvSpPr>
        <p:spPr>
          <a:xfrm>
            <a:off x="685798" y="3860226"/>
            <a:ext cx="9652002"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B. Ngày rằm tháng hai</a:t>
            </a:r>
          </a:p>
        </p:txBody>
      </p:sp>
      <p:sp>
        <p:nvSpPr>
          <p:cNvPr id="29" name="TextBox 28">
            <a:extLst>
              <a:ext uri="{FF2B5EF4-FFF2-40B4-BE49-F238E27FC236}">
                <a16:creationId xmlns:a16="http://schemas.microsoft.com/office/drawing/2014/main" id="{5376C2B3-35C5-B746-BD4D-E851EB35ED79}"/>
              </a:ext>
            </a:extLst>
          </p:cNvPr>
          <p:cNvSpPr txBox="1"/>
          <p:nvPr/>
        </p:nvSpPr>
        <p:spPr>
          <a:xfrm>
            <a:off x="685798" y="4830061"/>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C. Ngày rằm tháng sáu</a:t>
            </a:r>
          </a:p>
        </p:txBody>
      </p:sp>
      <p:sp>
        <p:nvSpPr>
          <p:cNvPr id="30" name="TextBox 29">
            <a:extLst>
              <a:ext uri="{FF2B5EF4-FFF2-40B4-BE49-F238E27FC236}">
                <a16:creationId xmlns:a16="http://schemas.microsoft.com/office/drawing/2014/main" id="{19DA02AD-82EA-3841-B3F0-26FA9221B461}"/>
              </a:ext>
            </a:extLst>
          </p:cNvPr>
          <p:cNvSpPr txBox="1"/>
          <p:nvPr/>
        </p:nvSpPr>
        <p:spPr>
          <a:xfrm>
            <a:off x="685798" y="5799896"/>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D. Ngày rằm tháng mười</a:t>
            </a:r>
          </a:p>
        </p:txBody>
      </p:sp>
    </p:spTree>
    <p:extLst>
      <p:ext uri="{BB962C8B-B14F-4D97-AF65-F5344CB8AC3E}">
        <p14:creationId xmlns:p14="http://schemas.microsoft.com/office/powerpoint/2010/main" val="4173723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7"/>
                                        </p:tgtEl>
                                        <p:attrNameLst>
                                          <p:attrName>fillcolor</p:attrName>
                                        </p:attrNameLst>
                                      </p:cBhvr>
                                      <p:to>
                                        <a:schemeClr val="accent2"/>
                                      </p:to>
                                    </p:animClr>
                                    <p:set>
                                      <p:cBhvr>
                                        <p:cTn id="7" dur="2000" fill="hold"/>
                                        <p:tgtEl>
                                          <p:spTgt spid="27"/>
                                        </p:tgtEl>
                                        <p:attrNameLst>
                                          <p:attrName>fill.type</p:attrName>
                                        </p:attrNameLst>
                                      </p:cBhvr>
                                      <p:to>
                                        <p:strVal val="solid"/>
                                      </p:to>
                                    </p:set>
                                    <p:set>
                                      <p:cBhvr>
                                        <p:cTn id="8" dur="2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85798" y="812800"/>
            <a:ext cx="10871199" cy="1600200"/>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1269999" y="1012972"/>
            <a:ext cx="9652002" cy="1077218"/>
          </a:xfrm>
          <a:prstGeom prst="rect">
            <a:avLst/>
          </a:prstGeom>
          <a:noFill/>
        </p:spPr>
        <p:txBody>
          <a:bodyPr wrap="square" rtlCol="0">
            <a:spAutoFit/>
          </a:bodyPr>
          <a:lstStyle/>
          <a:p>
            <a:pPr algn="ctr"/>
            <a:r>
              <a:rPr lang="en-VN" sz="3200" b="1" dirty="0">
                <a:solidFill>
                  <a:schemeClr val="bg1"/>
                </a:solidFill>
                <a:latin typeface="Times New Roman" panose="02020603050405020304" pitchFamily="18" charset="0"/>
                <a:cs typeface="Times New Roman" panose="02020603050405020304" pitchFamily="18" charset="0"/>
              </a:rPr>
              <a:t>Trong truyện Thánh Gióng, chi tiết nào không đúng khi nói về sự ra đời của Gióng?</a:t>
            </a:r>
          </a:p>
        </p:txBody>
      </p:sp>
      <p:sp>
        <p:nvSpPr>
          <p:cNvPr id="27" name="TextBox 26">
            <a:extLst>
              <a:ext uri="{FF2B5EF4-FFF2-40B4-BE49-F238E27FC236}">
                <a16:creationId xmlns:a16="http://schemas.microsoft.com/office/drawing/2014/main" id="{43B2AA1C-BA39-9540-8B42-62C15E2DB776}"/>
              </a:ext>
            </a:extLst>
          </p:cNvPr>
          <p:cNvSpPr txBox="1"/>
          <p:nvPr/>
        </p:nvSpPr>
        <p:spPr>
          <a:xfrm>
            <a:off x="685798" y="2890391"/>
            <a:ext cx="9652002" cy="1077218"/>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A. Bà mẹ thấy một vết chân to, liền đặt chân vào ướm thử, không ngờ về nhà bà thụ thai.</a:t>
            </a:r>
          </a:p>
        </p:txBody>
      </p:sp>
      <p:sp>
        <p:nvSpPr>
          <p:cNvPr id="28" name="TextBox 27">
            <a:extLst>
              <a:ext uri="{FF2B5EF4-FFF2-40B4-BE49-F238E27FC236}">
                <a16:creationId xmlns:a16="http://schemas.microsoft.com/office/drawing/2014/main" id="{29E26260-415B-374A-8413-B71532AC1627}"/>
              </a:ext>
            </a:extLst>
          </p:cNvPr>
          <p:cNvSpPr txBox="1"/>
          <p:nvPr/>
        </p:nvSpPr>
        <p:spPr>
          <a:xfrm>
            <a:off x="685798" y="4085113"/>
            <a:ext cx="9652002"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B. Mang thai 12 tháng mới sinh Gióng.</a:t>
            </a:r>
          </a:p>
        </p:txBody>
      </p:sp>
      <p:sp>
        <p:nvSpPr>
          <p:cNvPr id="29" name="TextBox 28">
            <a:extLst>
              <a:ext uri="{FF2B5EF4-FFF2-40B4-BE49-F238E27FC236}">
                <a16:creationId xmlns:a16="http://schemas.microsoft.com/office/drawing/2014/main" id="{5376C2B3-35C5-B746-BD4D-E851EB35ED79}"/>
              </a:ext>
            </a:extLst>
          </p:cNvPr>
          <p:cNvSpPr txBox="1"/>
          <p:nvPr/>
        </p:nvSpPr>
        <p:spPr>
          <a:xfrm>
            <a:off x="685798" y="4830061"/>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C. Lên ba tuổi vẫn không biết đi, không biết nói cười</a:t>
            </a:r>
          </a:p>
        </p:txBody>
      </p:sp>
      <p:sp>
        <p:nvSpPr>
          <p:cNvPr id="30" name="TextBox 29">
            <a:extLst>
              <a:ext uri="{FF2B5EF4-FFF2-40B4-BE49-F238E27FC236}">
                <a16:creationId xmlns:a16="http://schemas.microsoft.com/office/drawing/2014/main" id="{19DA02AD-82EA-3841-B3F0-26FA9221B461}"/>
              </a:ext>
            </a:extLst>
          </p:cNvPr>
          <p:cNvSpPr txBox="1"/>
          <p:nvPr/>
        </p:nvSpPr>
        <p:spPr>
          <a:xfrm>
            <a:off x="685798" y="5575009"/>
            <a:ext cx="10521464" cy="1077218"/>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D. Mẹ Gióng mang thai, hơn 9 tháng sau sinh ra một cậu bé mặt mũi khôi ngô, tuấn tú</a:t>
            </a:r>
          </a:p>
        </p:txBody>
      </p:sp>
    </p:spTree>
    <p:extLst>
      <p:ext uri="{BB962C8B-B14F-4D97-AF65-F5344CB8AC3E}">
        <p14:creationId xmlns:p14="http://schemas.microsoft.com/office/powerpoint/2010/main" val="257170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0"/>
                                        </p:tgtEl>
                                        <p:attrNameLst>
                                          <p:attrName>fillcolor</p:attrName>
                                        </p:attrNameLst>
                                      </p:cBhvr>
                                      <p:to>
                                        <a:schemeClr val="accent2"/>
                                      </p:to>
                                    </p:animClr>
                                    <p:set>
                                      <p:cBhvr>
                                        <p:cTn id="7" dur="2000" fill="hold"/>
                                        <p:tgtEl>
                                          <p:spTgt spid="30"/>
                                        </p:tgtEl>
                                        <p:attrNameLst>
                                          <p:attrName>fill.type</p:attrName>
                                        </p:attrNameLst>
                                      </p:cBhvr>
                                      <p:to>
                                        <p:strVal val="solid"/>
                                      </p:to>
                                    </p:set>
                                    <p:set>
                                      <p:cBhvr>
                                        <p:cTn id="8" dur="2000" fill="hold"/>
                                        <p:tgtEl>
                                          <p:spTgt spid="3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85798" y="812800"/>
            <a:ext cx="10871199" cy="1600200"/>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1269999" y="1012972"/>
            <a:ext cx="9652002" cy="1077218"/>
          </a:xfrm>
          <a:prstGeom prst="rect">
            <a:avLst/>
          </a:prstGeom>
          <a:noFill/>
        </p:spPr>
        <p:txBody>
          <a:bodyPr wrap="square" rtlCol="0">
            <a:spAutoFit/>
          </a:bodyPr>
          <a:lstStyle/>
          <a:p>
            <a:pPr algn="ctr"/>
            <a:r>
              <a:rPr lang="en-VN" sz="3200" b="1" dirty="0">
                <a:solidFill>
                  <a:schemeClr val="bg1"/>
                </a:solidFill>
                <a:latin typeface="Times New Roman" panose="02020603050405020304" pitchFamily="18" charset="0"/>
                <a:cs typeface="Times New Roman" panose="02020603050405020304" pitchFamily="18" charset="0"/>
              </a:rPr>
              <a:t>Trong truyện Sự tích Hồ Gươm, vì sao Lê Lợi nhận gươm ở Thanh Hoá nhưng trả gươm ở Hồ Gươm?</a:t>
            </a:r>
          </a:p>
        </p:txBody>
      </p:sp>
      <p:sp>
        <p:nvSpPr>
          <p:cNvPr id="27" name="TextBox 26">
            <a:extLst>
              <a:ext uri="{FF2B5EF4-FFF2-40B4-BE49-F238E27FC236}">
                <a16:creationId xmlns:a16="http://schemas.microsoft.com/office/drawing/2014/main" id="{43B2AA1C-BA39-9540-8B42-62C15E2DB776}"/>
              </a:ext>
            </a:extLst>
          </p:cNvPr>
          <p:cNvSpPr txBox="1"/>
          <p:nvPr/>
        </p:nvSpPr>
        <p:spPr>
          <a:xfrm>
            <a:off x="685797" y="2890391"/>
            <a:ext cx="10521463"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A. Thể hiện tư tưởng hoà bình khắp trên mọi miền đất nước</a:t>
            </a:r>
          </a:p>
        </p:txBody>
      </p:sp>
      <p:sp>
        <p:nvSpPr>
          <p:cNvPr id="28" name="TextBox 27">
            <a:extLst>
              <a:ext uri="{FF2B5EF4-FFF2-40B4-BE49-F238E27FC236}">
                <a16:creationId xmlns:a16="http://schemas.microsoft.com/office/drawing/2014/main" id="{29E26260-415B-374A-8413-B71532AC1627}"/>
              </a:ext>
            </a:extLst>
          </p:cNvPr>
          <p:cNvSpPr txBox="1"/>
          <p:nvPr/>
        </p:nvSpPr>
        <p:spPr>
          <a:xfrm>
            <a:off x="685797" y="3767895"/>
            <a:ext cx="9652002"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B. Vì lúc này Lê Lợi đang cưỡi thuyền rồng ở Hồ Gươm</a:t>
            </a:r>
          </a:p>
        </p:txBody>
      </p:sp>
      <p:sp>
        <p:nvSpPr>
          <p:cNvPr id="29" name="TextBox 28">
            <a:extLst>
              <a:ext uri="{FF2B5EF4-FFF2-40B4-BE49-F238E27FC236}">
                <a16:creationId xmlns:a16="http://schemas.microsoft.com/office/drawing/2014/main" id="{5376C2B3-35C5-B746-BD4D-E851EB35ED79}"/>
              </a:ext>
            </a:extLst>
          </p:cNvPr>
          <p:cNvSpPr txBox="1"/>
          <p:nvPr/>
        </p:nvSpPr>
        <p:spPr>
          <a:xfrm>
            <a:off x="685797" y="4697505"/>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C. Vì đây là lời hẹn ước giữa Lê Lợi và Lê Thận</a:t>
            </a:r>
          </a:p>
        </p:txBody>
      </p:sp>
      <p:sp>
        <p:nvSpPr>
          <p:cNvPr id="30" name="TextBox 29">
            <a:extLst>
              <a:ext uri="{FF2B5EF4-FFF2-40B4-BE49-F238E27FC236}">
                <a16:creationId xmlns:a16="http://schemas.microsoft.com/office/drawing/2014/main" id="{19DA02AD-82EA-3841-B3F0-26FA9221B461}"/>
              </a:ext>
            </a:extLst>
          </p:cNvPr>
          <p:cNvSpPr txBox="1"/>
          <p:nvPr/>
        </p:nvSpPr>
        <p:spPr>
          <a:xfrm>
            <a:off x="685798" y="5575009"/>
            <a:ext cx="10521464" cy="1077218"/>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D. Vì khi giao gươm, Long Quân đã giao ước phải trả gươm ở hồ Tả Vọng.</a:t>
            </a:r>
          </a:p>
        </p:txBody>
      </p:sp>
    </p:spTree>
    <p:extLst>
      <p:ext uri="{BB962C8B-B14F-4D97-AF65-F5344CB8AC3E}">
        <p14:creationId xmlns:p14="http://schemas.microsoft.com/office/powerpoint/2010/main" val="1270342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7"/>
                                        </p:tgtEl>
                                        <p:attrNameLst>
                                          <p:attrName>fillcolor</p:attrName>
                                        </p:attrNameLst>
                                      </p:cBhvr>
                                      <p:to>
                                        <a:schemeClr val="accent2"/>
                                      </p:to>
                                    </p:animClr>
                                    <p:set>
                                      <p:cBhvr>
                                        <p:cTn id="7" dur="2000" fill="hold"/>
                                        <p:tgtEl>
                                          <p:spTgt spid="27"/>
                                        </p:tgtEl>
                                        <p:attrNameLst>
                                          <p:attrName>fill.type</p:attrName>
                                        </p:attrNameLst>
                                      </p:cBhvr>
                                      <p:to>
                                        <p:strVal val="solid"/>
                                      </p:to>
                                    </p:set>
                                    <p:set>
                                      <p:cBhvr>
                                        <p:cTn id="8" dur="2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85797" y="812800"/>
            <a:ext cx="10871199" cy="1012973"/>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1269999" y="1065419"/>
            <a:ext cx="9652002" cy="584775"/>
          </a:xfrm>
          <a:prstGeom prst="rect">
            <a:avLst/>
          </a:prstGeom>
          <a:noFill/>
        </p:spPr>
        <p:txBody>
          <a:bodyPr wrap="square" rtlCol="0">
            <a:spAutoFit/>
          </a:bodyPr>
          <a:lstStyle/>
          <a:p>
            <a:pPr algn="ctr"/>
            <a:r>
              <a:rPr lang="en-VN" sz="3200" b="1" dirty="0">
                <a:solidFill>
                  <a:schemeClr val="bg1"/>
                </a:solidFill>
                <a:latin typeface="Times New Roman" panose="02020603050405020304" pitchFamily="18" charset="0"/>
                <a:cs typeface="Times New Roman" panose="02020603050405020304" pitchFamily="18" charset="0"/>
              </a:rPr>
              <a:t>Truyện Sự tích Hồ Gươm giải thích điều gì ?</a:t>
            </a:r>
          </a:p>
        </p:txBody>
      </p:sp>
      <p:sp>
        <p:nvSpPr>
          <p:cNvPr id="27" name="TextBox 26">
            <a:extLst>
              <a:ext uri="{FF2B5EF4-FFF2-40B4-BE49-F238E27FC236}">
                <a16:creationId xmlns:a16="http://schemas.microsoft.com/office/drawing/2014/main" id="{43B2AA1C-BA39-9540-8B42-62C15E2DB776}"/>
              </a:ext>
            </a:extLst>
          </p:cNvPr>
          <p:cNvSpPr txBox="1"/>
          <p:nvPr/>
        </p:nvSpPr>
        <p:spPr>
          <a:xfrm>
            <a:off x="685797" y="2144545"/>
            <a:ext cx="10521463" cy="1569660"/>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A. Tên gọi Hồ Gươm nhưng cũng nói lên khát vọng của nhân dân ta muốn sống trong hào bình, hạnh phúc, không phải dùng vũ khí chiến tranh.</a:t>
            </a:r>
          </a:p>
        </p:txBody>
      </p:sp>
      <p:sp>
        <p:nvSpPr>
          <p:cNvPr id="28" name="TextBox 27">
            <a:extLst>
              <a:ext uri="{FF2B5EF4-FFF2-40B4-BE49-F238E27FC236}">
                <a16:creationId xmlns:a16="http://schemas.microsoft.com/office/drawing/2014/main" id="{29E26260-415B-374A-8413-B71532AC1627}"/>
              </a:ext>
            </a:extLst>
          </p:cNvPr>
          <p:cNvSpPr txBox="1"/>
          <p:nvPr/>
        </p:nvSpPr>
        <p:spPr>
          <a:xfrm>
            <a:off x="685797" y="3767895"/>
            <a:ext cx="9652002"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B. Về việc mượn gươm và trả gươm ở Hồ Gươm</a:t>
            </a:r>
          </a:p>
        </p:txBody>
      </p:sp>
      <p:sp>
        <p:nvSpPr>
          <p:cNvPr id="29" name="TextBox 28">
            <a:extLst>
              <a:ext uri="{FF2B5EF4-FFF2-40B4-BE49-F238E27FC236}">
                <a16:creationId xmlns:a16="http://schemas.microsoft.com/office/drawing/2014/main" id="{5376C2B3-35C5-B746-BD4D-E851EB35ED79}"/>
              </a:ext>
            </a:extLst>
          </p:cNvPr>
          <p:cNvSpPr txBox="1"/>
          <p:nvPr/>
        </p:nvSpPr>
        <p:spPr>
          <a:xfrm>
            <a:off x="685797" y="4697505"/>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C. Về mối quan hệ giữa Lê Lợi và Lê Thận</a:t>
            </a:r>
          </a:p>
        </p:txBody>
      </p:sp>
      <p:sp>
        <p:nvSpPr>
          <p:cNvPr id="30" name="TextBox 29">
            <a:extLst>
              <a:ext uri="{FF2B5EF4-FFF2-40B4-BE49-F238E27FC236}">
                <a16:creationId xmlns:a16="http://schemas.microsoft.com/office/drawing/2014/main" id="{19DA02AD-82EA-3841-B3F0-26FA9221B461}"/>
              </a:ext>
            </a:extLst>
          </p:cNvPr>
          <p:cNvSpPr txBox="1"/>
          <p:nvPr/>
        </p:nvSpPr>
        <p:spPr>
          <a:xfrm>
            <a:off x="685798" y="5575009"/>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D. Hiện tượng kỳ lạ và thần kỳ của thanh gươm</a:t>
            </a:r>
          </a:p>
        </p:txBody>
      </p:sp>
    </p:spTree>
    <p:extLst>
      <p:ext uri="{BB962C8B-B14F-4D97-AF65-F5344CB8AC3E}">
        <p14:creationId xmlns:p14="http://schemas.microsoft.com/office/powerpoint/2010/main" val="3556735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7"/>
                                        </p:tgtEl>
                                        <p:attrNameLst>
                                          <p:attrName>fillcolor</p:attrName>
                                        </p:attrNameLst>
                                      </p:cBhvr>
                                      <p:to>
                                        <a:schemeClr val="accent2"/>
                                      </p:to>
                                    </p:animClr>
                                    <p:set>
                                      <p:cBhvr>
                                        <p:cTn id="7" dur="2000" fill="hold"/>
                                        <p:tgtEl>
                                          <p:spTgt spid="27"/>
                                        </p:tgtEl>
                                        <p:attrNameLst>
                                          <p:attrName>fill.type</p:attrName>
                                        </p:attrNameLst>
                                      </p:cBhvr>
                                      <p:to>
                                        <p:strVal val="solid"/>
                                      </p:to>
                                    </p:set>
                                    <p:set>
                                      <p:cBhvr>
                                        <p:cTn id="8" dur="2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85797" y="812800"/>
            <a:ext cx="10871199" cy="1012973"/>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1269999" y="1065419"/>
            <a:ext cx="9652002" cy="584775"/>
          </a:xfrm>
          <a:prstGeom prst="rect">
            <a:avLst/>
          </a:prstGeom>
          <a:noFill/>
        </p:spPr>
        <p:txBody>
          <a:bodyPr wrap="square" rtlCol="0">
            <a:spAutoFit/>
          </a:bodyPr>
          <a:lstStyle/>
          <a:p>
            <a:pPr algn="ctr"/>
            <a:r>
              <a:rPr lang="en-VN" sz="3200" b="1" dirty="0">
                <a:solidFill>
                  <a:schemeClr val="bg1"/>
                </a:solidFill>
                <a:latin typeface="Times New Roman" panose="02020603050405020304" pitchFamily="18" charset="0"/>
                <a:cs typeface="Times New Roman" panose="02020603050405020304" pitchFamily="18" charset="0"/>
              </a:rPr>
              <a:t>“Hội thổi cơm thi ở Đồng Văn” có nguồn gốc từ đâu?</a:t>
            </a:r>
          </a:p>
        </p:txBody>
      </p:sp>
      <p:sp>
        <p:nvSpPr>
          <p:cNvPr id="27" name="TextBox 26">
            <a:extLst>
              <a:ext uri="{FF2B5EF4-FFF2-40B4-BE49-F238E27FC236}">
                <a16:creationId xmlns:a16="http://schemas.microsoft.com/office/drawing/2014/main" id="{43B2AA1C-BA39-9540-8B42-62C15E2DB776}"/>
              </a:ext>
            </a:extLst>
          </p:cNvPr>
          <p:cNvSpPr txBox="1"/>
          <p:nvPr/>
        </p:nvSpPr>
        <p:spPr>
          <a:xfrm>
            <a:off x="685797" y="2144545"/>
            <a:ext cx="10521463" cy="1077218"/>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A. Bắt nguồn từ các cuộc trẩy quân đánh giặc của người Việt cổ trên sông Đáy xưa.</a:t>
            </a:r>
          </a:p>
        </p:txBody>
      </p:sp>
      <p:sp>
        <p:nvSpPr>
          <p:cNvPr id="28" name="TextBox 27">
            <a:extLst>
              <a:ext uri="{FF2B5EF4-FFF2-40B4-BE49-F238E27FC236}">
                <a16:creationId xmlns:a16="http://schemas.microsoft.com/office/drawing/2014/main" id="{29E26260-415B-374A-8413-B71532AC1627}"/>
              </a:ext>
            </a:extLst>
          </p:cNvPr>
          <p:cNvSpPr txBox="1"/>
          <p:nvPr/>
        </p:nvSpPr>
        <p:spPr>
          <a:xfrm>
            <a:off x="685797" y="3272667"/>
            <a:ext cx="9652002" cy="1077218"/>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B. Bắt nguồn từ các cuộc trẩy quân đánh giặc của người Việt cổ trên sông Hồng.</a:t>
            </a:r>
          </a:p>
        </p:txBody>
      </p:sp>
      <p:sp>
        <p:nvSpPr>
          <p:cNvPr id="29" name="TextBox 28">
            <a:extLst>
              <a:ext uri="{FF2B5EF4-FFF2-40B4-BE49-F238E27FC236}">
                <a16:creationId xmlns:a16="http://schemas.microsoft.com/office/drawing/2014/main" id="{5376C2B3-35C5-B746-BD4D-E851EB35ED79}"/>
              </a:ext>
            </a:extLst>
          </p:cNvPr>
          <p:cNvSpPr txBox="1"/>
          <p:nvPr/>
        </p:nvSpPr>
        <p:spPr>
          <a:xfrm>
            <a:off x="685797" y="4493282"/>
            <a:ext cx="10521464" cy="1077218"/>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C. Bắt nguồn từ các cuộc trẩy quân đánh giặc của người Việt cổ trên sông Mã.</a:t>
            </a:r>
          </a:p>
        </p:txBody>
      </p:sp>
      <p:sp>
        <p:nvSpPr>
          <p:cNvPr id="30" name="TextBox 29">
            <a:extLst>
              <a:ext uri="{FF2B5EF4-FFF2-40B4-BE49-F238E27FC236}">
                <a16:creationId xmlns:a16="http://schemas.microsoft.com/office/drawing/2014/main" id="{19DA02AD-82EA-3841-B3F0-26FA9221B461}"/>
              </a:ext>
            </a:extLst>
          </p:cNvPr>
          <p:cNvSpPr txBox="1"/>
          <p:nvPr/>
        </p:nvSpPr>
        <p:spPr>
          <a:xfrm>
            <a:off x="685798" y="5575009"/>
            <a:ext cx="10521464" cy="1077218"/>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D. Bắt nguồn từ các cuộc trẩy quân đánh giặc của người Việt cổ trên sông Lam.</a:t>
            </a:r>
          </a:p>
        </p:txBody>
      </p:sp>
    </p:spTree>
    <p:extLst>
      <p:ext uri="{BB962C8B-B14F-4D97-AF65-F5344CB8AC3E}">
        <p14:creationId xmlns:p14="http://schemas.microsoft.com/office/powerpoint/2010/main" val="3211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7"/>
                                        </p:tgtEl>
                                        <p:attrNameLst>
                                          <p:attrName>fillcolor</p:attrName>
                                        </p:attrNameLst>
                                      </p:cBhvr>
                                      <p:to>
                                        <a:schemeClr val="accent2"/>
                                      </p:to>
                                    </p:animClr>
                                    <p:set>
                                      <p:cBhvr>
                                        <p:cTn id="7" dur="2000" fill="hold"/>
                                        <p:tgtEl>
                                          <p:spTgt spid="27"/>
                                        </p:tgtEl>
                                        <p:attrNameLst>
                                          <p:attrName>fill.type</p:attrName>
                                        </p:attrNameLst>
                                      </p:cBhvr>
                                      <p:to>
                                        <p:strVal val="solid"/>
                                      </p:to>
                                    </p:set>
                                    <p:set>
                                      <p:cBhvr>
                                        <p:cTn id="8" dur="2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685797" y="812800"/>
            <a:ext cx="10871199" cy="1012973"/>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1269999" y="1065419"/>
            <a:ext cx="9652002" cy="584775"/>
          </a:xfrm>
          <a:prstGeom prst="rect">
            <a:avLst/>
          </a:prstGeom>
          <a:noFill/>
        </p:spPr>
        <p:txBody>
          <a:bodyPr wrap="square" rtlCol="0">
            <a:spAutoFit/>
          </a:bodyPr>
          <a:lstStyle/>
          <a:p>
            <a:pPr algn="ctr"/>
            <a:r>
              <a:rPr lang="en-VN" sz="3200" b="1" dirty="0">
                <a:solidFill>
                  <a:schemeClr val="bg1"/>
                </a:solidFill>
                <a:latin typeface="Times New Roman" panose="02020603050405020304" pitchFamily="18" charset="0"/>
                <a:cs typeface="Times New Roman" panose="02020603050405020304" pitchFamily="18" charset="0"/>
              </a:rPr>
              <a:t>Thành ngữ “chết như rạ” có nghĩa là:</a:t>
            </a:r>
          </a:p>
        </p:txBody>
      </p:sp>
      <p:sp>
        <p:nvSpPr>
          <p:cNvPr id="27" name="TextBox 26">
            <a:extLst>
              <a:ext uri="{FF2B5EF4-FFF2-40B4-BE49-F238E27FC236}">
                <a16:creationId xmlns:a16="http://schemas.microsoft.com/office/drawing/2014/main" id="{43B2AA1C-BA39-9540-8B42-62C15E2DB776}"/>
              </a:ext>
            </a:extLst>
          </p:cNvPr>
          <p:cNvSpPr txBox="1"/>
          <p:nvPr/>
        </p:nvSpPr>
        <p:spPr>
          <a:xfrm>
            <a:off x="685797" y="2144545"/>
            <a:ext cx="10521463"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A.Chết rất nhiều</a:t>
            </a:r>
          </a:p>
        </p:txBody>
      </p:sp>
      <p:sp>
        <p:nvSpPr>
          <p:cNvPr id="28" name="TextBox 27">
            <a:extLst>
              <a:ext uri="{FF2B5EF4-FFF2-40B4-BE49-F238E27FC236}">
                <a16:creationId xmlns:a16="http://schemas.microsoft.com/office/drawing/2014/main" id="{29E26260-415B-374A-8413-B71532AC1627}"/>
              </a:ext>
            </a:extLst>
          </p:cNvPr>
          <p:cNvSpPr txBox="1"/>
          <p:nvPr/>
        </p:nvSpPr>
        <p:spPr>
          <a:xfrm>
            <a:off x="685797" y="3272667"/>
            <a:ext cx="9652002"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B. Chết do bị bắn</a:t>
            </a:r>
          </a:p>
        </p:txBody>
      </p:sp>
      <p:sp>
        <p:nvSpPr>
          <p:cNvPr id="29" name="TextBox 28">
            <a:extLst>
              <a:ext uri="{FF2B5EF4-FFF2-40B4-BE49-F238E27FC236}">
                <a16:creationId xmlns:a16="http://schemas.microsoft.com/office/drawing/2014/main" id="{5376C2B3-35C5-B746-BD4D-E851EB35ED79}"/>
              </a:ext>
            </a:extLst>
          </p:cNvPr>
          <p:cNvSpPr txBox="1"/>
          <p:nvPr/>
        </p:nvSpPr>
        <p:spPr>
          <a:xfrm>
            <a:off x="685797" y="4493282"/>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C. Chết không sống sót một ai</a:t>
            </a:r>
          </a:p>
        </p:txBody>
      </p:sp>
      <p:sp>
        <p:nvSpPr>
          <p:cNvPr id="30" name="TextBox 29">
            <a:extLst>
              <a:ext uri="{FF2B5EF4-FFF2-40B4-BE49-F238E27FC236}">
                <a16:creationId xmlns:a16="http://schemas.microsoft.com/office/drawing/2014/main" id="{19DA02AD-82EA-3841-B3F0-26FA9221B461}"/>
              </a:ext>
            </a:extLst>
          </p:cNvPr>
          <p:cNvSpPr txBox="1"/>
          <p:nvPr/>
        </p:nvSpPr>
        <p:spPr>
          <a:xfrm>
            <a:off x="685798" y="5575009"/>
            <a:ext cx="10521464" cy="584775"/>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D. Chết cháy do đốt rạ</a:t>
            </a:r>
          </a:p>
        </p:txBody>
      </p:sp>
    </p:spTree>
    <p:extLst>
      <p:ext uri="{BB962C8B-B14F-4D97-AF65-F5344CB8AC3E}">
        <p14:creationId xmlns:p14="http://schemas.microsoft.com/office/powerpoint/2010/main" val="4026713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7"/>
                                        </p:tgtEl>
                                        <p:attrNameLst>
                                          <p:attrName>fillcolor</p:attrName>
                                        </p:attrNameLst>
                                      </p:cBhvr>
                                      <p:to>
                                        <a:schemeClr val="accent2"/>
                                      </p:to>
                                    </p:animClr>
                                    <p:set>
                                      <p:cBhvr>
                                        <p:cTn id="7" dur="2000" fill="hold"/>
                                        <p:tgtEl>
                                          <p:spTgt spid="27"/>
                                        </p:tgtEl>
                                        <p:attrNameLst>
                                          <p:attrName>fill.type</p:attrName>
                                        </p:attrNameLst>
                                      </p:cBhvr>
                                      <p:to>
                                        <p:strVal val="solid"/>
                                      </p:to>
                                    </p:set>
                                    <p:set>
                                      <p:cBhvr>
                                        <p:cTn id="8" dur="2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hemianVTI">
  <a:themeElements>
    <a:clrScheme name="AnalogousFromLightSeedLeftStep">
      <a:dk1>
        <a:srgbClr val="000000"/>
      </a:dk1>
      <a:lt1>
        <a:srgbClr val="FFFFFF"/>
      </a:lt1>
      <a:dk2>
        <a:srgbClr val="223B31"/>
      </a:dk2>
      <a:lt2>
        <a:srgbClr val="E8E6E2"/>
      </a:lt2>
      <a:accent1>
        <a:srgbClr val="96A3C6"/>
      </a:accent1>
      <a:accent2>
        <a:srgbClr val="7FA7BA"/>
      </a:accent2>
      <a:accent3>
        <a:srgbClr val="82ACA8"/>
      </a:accent3>
      <a:accent4>
        <a:srgbClr val="77AE92"/>
      </a:accent4>
      <a:accent5>
        <a:srgbClr val="81AC84"/>
      </a:accent5>
      <a:accent6>
        <a:srgbClr val="8AAE77"/>
      </a:accent6>
      <a:hlink>
        <a:srgbClr val="908157"/>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2227</Words>
  <Application>Microsoft Macintosh PowerPoint</Application>
  <PresentationFormat>Widescreen</PresentationFormat>
  <Paragraphs>168</Paragraphs>
  <Slides>27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Avenir Next LT Pro</vt:lpstr>
      <vt:lpstr>Calibri</vt:lpstr>
      <vt:lpstr>Modern Love</vt:lpstr>
      <vt:lpstr>Times New Roman</vt:lpstr>
      <vt:lpstr>Wingdings</vt:lpstr>
      <vt:lpstr>BohemianVTI</vt:lpstr>
      <vt:lpstr>ÔN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Tóm tắt nội dung chính của 3 văn bản truyền thuyết</vt:lpstr>
      <vt:lpstr>Bài 1:  Tóm tắt nội dung chính của 3 văn bản truyền thuyết</vt:lpstr>
      <vt:lpstr>Bài 1:  Tóm tắt nội dung chính của 3 văn bản truyền thuyết</vt:lpstr>
      <vt:lpstr>Bài 1:  Tóm tắt nội dung chính của 3 văn bản truyền thuyết</vt:lpstr>
      <vt:lpstr>Bài 2:  Sự kiện, chi tiết đáng nhớ</vt:lpstr>
      <vt:lpstr>PowerPoint Presentation</vt:lpstr>
      <vt:lpstr>Bài 3,4: </vt:lpstr>
      <vt:lpstr>Bài 3: Những điều cần lưu ý khi đọc truyền thuyết </vt:lpstr>
      <vt:lpstr>Bài 4: Lưu ý khi tóm tắt văn bản bằng sơ đồ</vt:lpstr>
      <vt:lpstr>Bài 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dc:title>
  <dc:creator>office014</dc:creator>
  <cp:lastModifiedBy>office014</cp:lastModifiedBy>
  <cp:revision>13</cp:revision>
  <dcterms:created xsi:type="dcterms:W3CDTF">2021-07-05T14:06:15Z</dcterms:created>
  <dcterms:modified xsi:type="dcterms:W3CDTF">2021-07-30T18:07:05Z</dcterms:modified>
</cp:coreProperties>
</file>